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61" r:id="rId3"/>
    <p:sldId id="281" r:id="rId4"/>
    <p:sldId id="287" r:id="rId5"/>
    <p:sldId id="289" r:id="rId6"/>
    <p:sldId id="288" r:id="rId7"/>
    <p:sldId id="280" r:id="rId8"/>
    <p:sldId id="286" r:id="rId9"/>
    <p:sldId id="285" r:id="rId10"/>
    <p:sldId id="284" r:id="rId11"/>
    <p:sldId id="290" r:id="rId12"/>
    <p:sldId id="292" r:id="rId13"/>
    <p:sldId id="283" r:id="rId14"/>
    <p:sldId id="291" r:id="rId15"/>
    <p:sldId id="294" r:id="rId16"/>
    <p:sldId id="296" r:id="rId17"/>
    <p:sldId id="297" r:id="rId18"/>
    <p:sldId id="298" r:id="rId19"/>
    <p:sldId id="299" r:id="rId20"/>
    <p:sldId id="295" r:id="rId21"/>
    <p:sldId id="300" r:id="rId22"/>
    <p:sldId id="301" r:id="rId23"/>
    <p:sldId id="305" r:id="rId24"/>
    <p:sldId id="303" r:id="rId25"/>
    <p:sldId id="293" r:id="rId26"/>
    <p:sldId id="282" r:id="rId27"/>
    <p:sldId id="258" r:id="rId28"/>
    <p:sldId id="278" r:id="rId29"/>
    <p:sldId id="279" r:id="rId30"/>
    <p:sldId id="307" r:id="rId31"/>
    <p:sldId id="306" r:id="rId32"/>
    <p:sldId id="308" r:id="rId33"/>
    <p:sldId id="26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721"/>
  </p:normalViewPr>
  <p:slideViewPr>
    <p:cSldViewPr snapToGrid="0" snapToObjects="1">
      <p:cViewPr varScale="1">
        <p:scale>
          <a:sx n="95" d="100"/>
          <a:sy n="95" d="100"/>
        </p:scale>
        <p:origin x="200"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8/4/16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339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8/4/16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24427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8/4/16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83423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8/4/16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905648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8/4/16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816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8/4/16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31115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8/4/16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06566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8/4/16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48971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8/4/16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81855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8/4/16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75986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8/4/16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92700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8/4/16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81451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hyperlink" Target="https://confluence.atlassian.com/bitbucket/processing-jira-software-issues-with-smart-commit-messages-298979931.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7628" y="2442207"/>
            <a:ext cx="10058400" cy="1605358"/>
          </a:xfrm>
        </p:spPr>
        <p:txBody>
          <a:bodyPr/>
          <a:lstStyle/>
          <a:p>
            <a:pPr algn="ctr"/>
            <a:endParaRPr lang="en-US" sz="4000" dirty="0"/>
          </a:p>
        </p:txBody>
      </p:sp>
      <p:sp>
        <p:nvSpPr>
          <p:cNvPr id="12" name="TextBox 11"/>
          <p:cNvSpPr txBox="1"/>
          <p:nvPr/>
        </p:nvSpPr>
        <p:spPr>
          <a:xfrm>
            <a:off x="2810435" y="4733365"/>
            <a:ext cx="184731" cy="369332"/>
          </a:xfrm>
          <a:prstGeom prst="rect">
            <a:avLst/>
          </a:prstGeom>
          <a:noFill/>
        </p:spPr>
        <p:txBody>
          <a:bodyPr wrap="none" rtlCol="0">
            <a:spAutoFit/>
          </a:bodyPr>
          <a:lstStyle/>
          <a:p>
            <a:endParaRPr lang="en-US"/>
          </a:p>
        </p:txBody>
      </p:sp>
      <p:sp>
        <p:nvSpPr>
          <p:cNvPr id="10" name="Rectangle 9"/>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smtClean="0"/>
          </a:p>
          <a:p>
            <a:pPr algn="ctr"/>
            <a:r>
              <a:rPr lang="en-US" sz="4800" dirty="0" smtClean="0"/>
              <a:t>Managing your SDLC using the </a:t>
            </a:r>
            <a:r>
              <a:rPr lang="en-US" sz="4800" dirty="0" err="1" smtClean="0"/>
              <a:t>Atlassian</a:t>
            </a:r>
            <a:r>
              <a:rPr lang="en-US" sz="4800" dirty="0" smtClean="0"/>
              <a:t> Suite</a:t>
            </a:r>
            <a:r>
              <a:rPr lang="en-US" sz="4800" dirty="0"/>
              <a:t/>
            </a:r>
            <a:br>
              <a:rPr lang="en-US" sz="4800" dirty="0"/>
            </a:br>
            <a:r>
              <a:rPr lang="en-US" sz="3200" dirty="0" smtClean="0"/>
              <a:t>An introduction to common integration points and why they are useful</a:t>
            </a:r>
            <a:endParaRPr lang="en-US" sz="3200" dirty="0"/>
          </a:p>
          <a:p>
            <a:pPr algn="ctr"/>
            <a:endParaRPr lang="en-US" sz="4800" dirty="0" smtClean="0">
              <a:solidFill>
                <a:schemeClr val="bg1"/>
              </a:solidFill>
            </a:endParaRPr>
          </a:p>
          <a:p>
            <a:pPr algn="ctr"/>
            <a:r>
              <a:rPr lang="en-US" sz="2800" dirty="0" smtClean="0">
                <a:solidFill>
                  <a:schemeClr val="bg1"/>
                </a:solidFill>
              </a:rPr>
              <a:t>Twitter: @</a:t>
            </a:r>
            <a:r>
              <a:rPr lang="en-US" sz="2800" dirty="0" err="1" smtClean="0">
                <a:solidFill>
                  <a:schemeClr val="bg1"/>
                </a:solidFill>
              </a:rPr>
              <a:t>dkcwd</a:t>
            </a:r>
            <a:endParaRPr lang="en-US" sz="2800" dirty="0">
              <a:solidFill>
                <a:schemeClr val="bg1"/>
              </a:solidFill>
            </a:endParaRPr>
          </a:p>
        </p:txBody>
      </p:sp>
    </p:spTree>
    <p:extLst>
      <p:ext uri="{BB962C8B-B14F-4D97-AF65-F5344CB8AC3E}">
        <p14:creationId xmlns:p14="http://schemas.microsoft.com/office/powerpoint/2010/main" val="2132271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4977" y="1877948"/>
            <a:ext cx="7929937" cy="4099520"/>
          </a:xfrm>
          <a:prstGeom prst="rect">
            <a:avLst/>
          </a:prstGeom>
        </p:spPr>
      </p:pic>
      <p:sp>
        <p:nvSpPr>
          <p:cNvPr id="2" name="Title 1"/>
          <p:cNvSpPr>
            <a:spLocks noGrp="1"/>
          </p:cNvSpPr>
          <p:nvPr>
            <p:ph type="title"/>
          </p:nvPr>
        </p:nvSpPr>
        <p:spPr/>
        <p:txBody>
          <a:bodyPr/>
          <a:lstStyle/>
          <a:p>
            <a:r>
              <a:rPr lang="en-US" dirty="0" err="1" smtClean="0"/>
              <a:t>Bitbucket</a:t>
            </a:r>
            <a:r>
              <a:rPr lang="en-US" dirty="0" smtClean="0"/>
              <a:t> and JIRA</a:t>
            </a:r>
            <a:endParaRPr lang="en-US" sz="2800"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a:p>
        </p:txBody>
      </p:sp>
      <p:cxnSp>
        <p:nvCxnSpPr>
          <p:cNvPr id="17" name="Straight Arrow Connector 16"/>
          <p:cNvCxnSpPr/>
          <p:nvPr/>
        </p:nvCxnSpPr>
        <p:spPr>
          <a:xfrm>
            <a:off x="2904565" y="5164468"/>
            <a:ext cx="5109882" cy="3954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89705" y="4245392"/>
            <a:ext cx="2514860" cy="17320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389705" y="4391766"/>
            <a:ext cx="2526664" cy="1477328"/>
          </a:xfrm>
          <a:prstGeom prst="rect">
            <a:avLst/>
          </a:prstGeom>
          <a:noFill/>
        </p:spPr>
        <p:txBody>
          <a:bodyPr wrap="square" rtlCol="0">
            <a:spAutoFit/>
          </a:bodyPr>
          <a:lstStyle/>
          <a:p>
            <a:r>
              <a:rPr lang="en-US" dirty="0" smtClean="0">
                <a:solidFill>
                  <a:schemeClr val="bg1"/>
                </a:solidFill>
              </a:rPr>
              <a:t>You can view </a:t>
            </a:r>
            <a:r>
              <a:rPr lang="en-US" dirty="0" smtClean="0">
                <a:solidFill>
                  <a:schemeClr val="bg1"/>
                </a:solidFill>
              </a:rPr>
              <a:t>branches and commits which have been made as well as </a:t>
            </a:r>
            <a:r>
              <a:rPr lang="en-US" dirty="0" smtClean="0">
                <a:solidFill>
                  <a:schemeClr val="bg1"/>
                </a:solidFill>
              </a:rPr>
              <a:t>create a new branch for the current ticket</a:t>
            </a:r>
            <a:endParaRPr lang="en-US" dirty="0" smtClean="0">
              <a:solidFill>
                <a:schemeClr val="bg1"/>
              </a:solidFill>
            </a:endParaRPr>
          </a:p>
        </p:txBody>
      </p:sp>
      <p:cxnSp>
        <p:nvCxnSpPr>
          <p:cNvPr id="18" name="Straight Arrow Connector 17"/>
          <p:cNvCxnSpPr/>
          <p:nvPr/>
        </p:nvCxnSpPr>
        <p:spPr>
          <a:xfrm>
            <a:off x="2838151" y="5030617"/>
            <a:ext cx="5176296" cy="2547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2904565" y="5295303"/>
            <a:ext cx="5109882" cy="14431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10102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Bitbucket</a:t>
            </a:r>
            <a:r>
              <a:rPr lang="en-US" dirty="0" smtClean="0"/>
              <a:t> and JIRA</a:t>
            </a:r>
            <a:endParaRPr lang="en-US" sz="2800" dirty="0"/>
          </a:p>
        </p:txBody>
      </p:sp>
      <p:sp>
        <p:nvSpPr>
          <p:cNvPr id="3" name="Content Placeholder 2"/>
          <p:cNvSpPr>
            <a:spLocks noGrp="1"/>
          </p:cNvSpPr>
          <p:nvPr>
            <p:ph idx="1"/>
          </p:nvPr>
        </p:nvSpPr>
        <p:spPr>
          <a:xfrm>
            <a:off x="1132242" y="1737360"/>
            <a:ext cx="10058400" cy="4023360"/>
          </a:xfrm>
        </p:spPr>
        <p:txBody>
          <a:bodyPr/>
          <a:lstStyle/>
          <a:p>
            <a:endParaRPr lang="en-US" dirty="0" smtClean="0"/>
          </a:p>
          <a:p>
            <a:endParaRPr lang="en-US" dirty="0" smtClean="0"/>
          </a:p>
          <a:p>
            <a:endParaRPr lang="en-US" dirty="0"/>
          </a:p>
        </p:txBody>
      </p:sp>
      <p:sp>
        <p:nvSpPr>
          <p:cNvPr id="9" name="Rectangle 8"/>
          <p:cNvSpPr/>
          <p:nvPr/>
        </p:nvSpPr>
        <p:spPr>
          <a:xfrm>
            <a:off x="389705" y="4245392"/>
            <a:ext cx="2514860" cy="17320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389705" y="4391766"/>
            <a:ext cx="2526664" cy="1477328"/>
          </a:xfrm>
          <a:prstGeom prst="rect">
            <a:avLst/>
          </a:prstGeom>
          <a:noFill/>
        </p:spPr>
        <p:txBody>
          <a:bodyPr wrap="square" rtlCol="0">
            <a:spAutoFit/>
          </a:bodyPr>
          <a:lstStyle/>
          <a:p>
            <a:r>
              <a:rPr lang="en-US" dirty="0" smtClean="0">
                <a:solidFill>
                  <a:schemeClr val="bg1"/>
                </a:solidFill>
              </a:rPr>
              <a:t>The way you enable this integration is through a combination of configuration and ”smart commits” syntax</a:t>
            </a:r>
            <a:endParaRPr lang="en-US" dirty="0" smtClean="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282" y="2282759"/>
            <a:ext cx="4649177" cy="3922383"/>
          </a:xfrm>
          <a:prstGeom prst="rect">
            <a:avLst/>
          </a:prstGeom>
        </p:spPr>
      </p:pic>
      <p:cxnSp>
        <p:nvCxnSpPr>
          <p:cNvPr id="17" name="Straight Arrow Connector 16"/>
          <p:cNvCxnSpPr/>
          <p:nvPr/>
        </p:nvCxnSpPr>
        <p:spPr>
          <a:xfrm flipV="1">
            <a:off x="2904565" y="5251452"/>
            <a:ext cx="1141913" cy="3403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8" name="Frame 7"/>
          <p:cNvSpPr/>
          <p:nvPr/>
        </p:nvSpPr>
        <p:spPr>
          <a:xfrm>
            <a:off x="4070086" y="5143876"/>
            <a:ext cx="4136125" cy="21515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p:cNvSpPr/>
          <p:nvPr/>
        </p:nvSpPr>
        <p:spPr>
          <a:xfrm>
            <a:off x="389705" y="1817118"/>
            <a:ext cx="11631965" cy="461665"/>
          </a:xfrm>
          <a:prstGeom prst="rect">
            <a:avLst/>
          </a:prstGeom>
        </p:spPr>
        <p:txBody>
          <a:bodyPr wrap="square">
            <a:spAutoFit/>
          </a:bodyPr>
          <a:lstStyle/>
          <a:p>
            <a:r>
              <a:rPr lang="en-US" sz="1200" dirty="0" smtClean="0"/>
              <a:t>For configuration see: </a:t>
            </a:r>
            <a:r>
              <a:rPr lang="en-US" sz="1200" dirty="0" smtClean="0">
                <a:hlinkClick r:id="rId3"/>
              </a:rPr>
              <a:t>https</a:t>
            </a:r>
            <a:r>
              <a:rPr lang="en-US" sz="1200" dirty="0">
                <a:hlinkClick r:id="rId3"/>
              </a:rPr>
              <a:t>://</a:t>
            </a:r>
            <a:r>
              <a:rPr lang="en-US" sz="1200" dirty="0" smtClean="0">
                <a:hlinkClick r:id="rId3"/>
              </a:rPr>
              <a:t>confluence.atlassian.com/bitbucket/processing-jira-software-issues-with-smart-commit-messages-298979931.html</a:t>
            </a:r>
            <a:endParaRPr lang="en-US" sz="1200" dirty="0" smtClean="0"/>
          </a:p>
          <a:p>
            <a:endParaRPr lang="en-US" sz="1200" dirty="0"/>
          </a:p>
        </p:txBody>
      </p:sp>
    </p:spTree>
    <p:extLst>
      <p:ext uri="{BB962C8B-B14F-4D97-AF65-F5344CB8AC3E}">
        <p14:creationId xmlns:p14="http://schemas.microsoft.com/office/powerpoint/2010/main" val="10046543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4977" y="1877948"/>
            <a:ext cx="7929937" cy="4099520"/>
          </a:xfrm>
          <a:prstGeom prst="rect">
            <a:avLst/>
          </a:prstGeom>
        </p:spPr>
      </p:pic>
      <p:sp>
        <p:nvSpPr>
          <p:cNvPr id="2" name="Title 1"/>
          <p:cNvSpPr>
            <a:spLocks noGrp="1"/>
          </p:cNvSpPr>
          <p:nvPr>
            <p:ph type="title"/>
          </p:nvPr>
        </p:nvSpPr>
        <p:spPr/>
        <p:txBody>
          <a:bodyPr/>
          <a:lstStyle/>
          <a:p>
            <a:r>
              <a:rPr lang="en-US" dirty="0" err="1" smtClean="0"/>
              <a:t>Bitbucket</a:t>
            </a:r>
            <a:r>
              <a:rPr lang="en-US" dirty="0" smtClean="0"/>
              <a:t> and JIRA</a:t>
            </a:r>
            <a:endParaRPr lang="en-US" sz="2800"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a:p>
        </p:txBody>
      </p:sp>
      <p:sp>
        <p:nvSpPr>
          <p:cNvPr id="9" name="Rectangle 8"/>
          <p:cNvSpPr/>
          <p:nvPr/>
        </p:nvSpPr>
        <p:spPr>
          <a:xfrm>
            <a:off x="389705" y="4245392"/>
            <a:ext cx="2514860" cy="134670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389705" y="4324531"/>
            <a:ext cx="2526664" cy="1200329"/>
          </a:xfrm>
          <a:prstGeom prst="rect">
            <a:avLst/>
          </a:prstGeom>
          <a:noFill/>
        </p:spPr>
        <p:txBody>
          <a:bodyPr wrap="square" rtlCol="0">
            <a:spAutoFit/>
          </a:bodyPr>
          <a:lstStyle/>
          <a:p>
            <a:r>
              <a:rPr lang="en-US" dirty="0" smtClean="0">
                <a:solidFill>
                  <a:schemeClr val="bg1"/>
                </a:solidFill>
              </a:rPr>
              <a:t>If we wanted to create a new branch to carry out the work required we can use the link here.</a:t>
            </a:r>
            <a:endParaRPr lang="en-US" dirty="0" smtClean="0">
              <a:solidFill>
                <a:schemeClr val="bg1"/>
              </a:solidFill>
            </a:endParaRPr>
          </a:p>
        </p:txBody>
      </p:sp>
      <p:cxnSp>
        <p:nvCxnSpPr>
          <p:cNvPr id="27" name="Straight Arrow Connector 26"/>
          <p:cNvCxnSpPr/>
          <p:nvPr/>
        </p:nvCxnSpPr>
        <p:spPr>
          <a:xfrm>
            <a:off x="2904565" y="5295303"/>
            <a:ext cx="5109882" cy="14431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4486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6105" y="2146500"/>
            <a:ext cx="7500750" cy="3722594"/>
          </a:xfrm>
          <a:prstGeom prst="rect">
            <a:avLst/>
          </a:prstGeom>
        </p:spPr>
      </p:pic>
      <p:sp>
        <p:nvSpPr>
          <p:cNvPr id="2" name="Title 1"/>
          <p:cNvSpPr>
            <a:spLocks noGrp="1"/>
          </p:cNvSpPr>
          <p:nvPr>
            <p:ph type="title"/>
          </p:nvPr>
        </p:nvSpPr>
        <p:spPr/>
        <p:txBody>
          <a:bodyPr/>
          <a:lstStyle/>
          <a:p>
            <a:r>
              <a:rPr lang="en-US" dirty="0" err="1" smtClean="0"/>
              <a:t>Bitbucket</a:t>
            </a:r>
            <a:r>
              <a:rPr lang="en-US" dirty="0" smtClean="0"/>
              <a:t> and JIRA</a:t>
            </a:r>
            <a:endParaRPr lang="en-US" sz="2800"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a:p>
        </p:txBody>
      </p:sp>
      <p:cxnSp>
        <p:nvCxnSpPr>
          <p:cNvPr id="17" name="Straight Arrow Connector 16"/>
          <p:cNvCxnSpPr/>
          <p:nvPr/>
        </p:nvCxnSpPr>
        <p:spPr>
          <a:xfrm flipH="1" flipV="1">
            <a:off x="6400800" y="3630706"/>
            <a:ext cx="1734672" cy="819856"/>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8014448" y="4350934"/>
            <a:ext cx="3823698" cy="8455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8135472" y="4450562"/>
            <a:ext cx="3841646" cy="646331"/>
          </a:xfrm>
          <a:prstGeom prst="rect">
            <a:avLst/>
          </a:prstGeom>
          <a:noFill/>
        </p:spPr>
        <p:txBody>
          <a:bodyPr wrap="square" rtlCol="0">
            <a:spAutoFit/>
          </a:bodyPr>
          <a:lstStyle/>
          <a:p>
            <a:r>
              <a:rPr lang="en-US" dirty="0" smtClean="0">
                <a:solidFill>
                  <a:schemeClr val="bg1"/>
                </a:solidFill>
              </a:rPr>
              <a:t>Creating a new branch for the ticket EP1-3 from another branch</a:t>
            </a:r>
            <a:r>
              <a:rPr lang="is-IS" dirty="0" smtClean="0">
                <a:solidFill>
                  <a:schemeClr val="bg1"/>
                </a:solidFill>
              </a:rPr>
              <a:t>….</a:t>
            </a:r>
            <a:endParaRPr lang="en-US" dirty="0" smtClean="0">
              <a:solidFill>
                <a:schemeClr val="bg1"/>
              </a:solidFill>
            </a:endParaRPr>
          </a:p>
        </p:txBody>
      </p:sp>
      <p:cxnSp>
        <p:nvCxnSpPr>
          <p:cNvPr id="18" name="Straight Arrow Connector 17"/>
          <p:cNvCxnSpPr/>
          <p:nvPr/>
        </p:nvCxnSpPr>
        <p:spPr>
          <a:xfrm flipH="1" flipV="1">
            <a:off x="4168588" y="3966882"/>
            <a:ext cx="3966884" cy="48368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4168588" y="3200400"/>
            <a:ext cx="1613647" cy="67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5137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7628" y="2442207"/>
            <a:ext cx="10058400" cy="1605358"/>
          </a:xfrm>
        </p:spPr>
        <p:txBody>
          <a:bodyPr/>
          <a:lstStyle/>
          <a:p>
            <a:pPr algn="ctr"/>
            <a:endParaRPr lang="en-US" sz="4000" dirty="0"/>
          </a:p>
        </p:txBody>
      </p:sp>
      <p:sp>
        <p:nvSpPr>
          <p:cNvPr id="12" name="TextBox 11"/>
          <p:cNvSpPr txBox="1"/>
          <p:nvPr/>
        </p:nvSpPr>
        <p:spPr>
          <a:xfrm>
            <a:off x="2810435" y="4733365"/>
            <a:ext cx="184731" cy="369332"/>
          </a:xfrm>
          <a:prstGeom prst="rect">
            <a:avLst/>
          </a:prstGeom>
          <a:noFill/>
        </p:spPr>
        <p:txBody>
          <a:bodyPr wrap="none" rtlCol="0">
            <a:spAutoFit/>
          </a:bodyPr>
          <a:lstStyle/>
          <a:p>
            <a:endParaRPr lang="en-US"/>
          </a:p>
        </p:txBody>
      </p:sp>
      <p:sp>
        <p:nvSpPr>
          <p:cNvPr id="10" name="Rectangle 9"/>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So what about building, testing and deploying</a:t>
            </a:r>
            <a:r>
              <a:rPr lang="is-IS" sz="4400" dirty="0" smtClean="0"/>
              <a:t>?</a:t>
            </a:r>
            <a:endParaRPr lang="en-US" sz="4400" dirty="0">
              <a:solidFill>
                <a:schemeClr val="bg1"/>
              </a:solidFill>
            </a:endParaRPr>
          </a:p>
        </p:txBody>
      </p:sp>
    </p:spTree>
    <p:extLst>
      <p:ext uri="{BB962C8B-B14F-4D97-AF65-F5344CB8AC3E}">
        <p14:creationId xmlns:p14="http://schemas.microsoft.com/office/powerpoint/2010/main" val="6361296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897" y="1948845"/>
            <a:ext cx="8371165" cy="4028623"/>
          </a:xfrm>
          <a:prstGeom prst="rect">
            <a:avLst/>
          </a:prstGeom>
        </p:spPr>
      </p:pic>
      <p:sp>
        <p:nvSpPr>
          <p:cNvPr id="2" name="Title 1"/>
          <p:cNvSpPr>
            <a:spLocks noGrp="1"/>
          </p:cNvSpPr>
          <p:nvPr>
            <p:ph type="title"/>
          </p:nvPr>
        </p:nvSpPr>
        <p:spPr/>
        <p:txBody>
          <a:bodyPr/>
          <a:lstStyle/>
          <a:p>
            <a:r>
              <a:rPr lang="en-US" dirty="0" smtClean="0"/>
              <a:t>Introducing Bamboo</a:t>
            </a:r>
            <a:endParaRPr lang="en-US" sz="2800"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a:p>
        </p:txBody>
      </p:sp>
      <p:cxnSp>
        <p:nvCxnSpPr>
          <p:cNvPr id="17" name="Straight Arrow Connector 16"/>
          <p:cNvCxnSpPr/>
          <p:nvPr/>
        </p:nvCxnSpPr>
        <p:spPr>
          <a:xfrm flipH="1" flipV="1">
            <a:off x="6710082" y="3963156"/>
            <a:ext cx="2058700" cy="62229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8768782" y="4350933"/>
            <a:ext cx="3157977" cy="8455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8768782" y="4450562"/>
            <a:ext cx="3208335" cy="646331"/>
          </a:xfrm>
          <a:prstGeom prst="rect">
            <a:avLst/>
          </a:prstGeom>
          <a:noFill/>
        </p:spPr>
        <p:txBody>
          <a:bodyPr wrap="square" rtlCol="0">
            <a:spAutoFit/>
          </a:bodyPr>
          <a:lstStyle/>
          <a:p>
            <a:r>
              <a:rPr lang="en-US" dirty="0" smtClean="0">
                <a:solidFill>
                  <a:schemeClr val="bg1"/>
                </a:solidFill>
              </a:rPr>
              <a:t>Always nice to get started with a free 30 day trial</a:t>
            </a:r>
            <a:r>
              <a:rPr lang="is-IS" dirty="0" smtClean="0">
                <a:solidFill>
                  <a:schemeClr val="bg1"/>
                </a:solidFill>
              </a:rPr>
              <a:t>….</a:t>
            </a:r>
            <a:endParaRPr lang="en-US" dirty="0" smtClean="0">
              <a:solidFill>
                <a:schemeClr val="bg1"/>
              </a:solidFill>
            </a:endParaRPr>
          </a:p>
        </p:txBody>
      </p:sp>
    </p:spTree>
    <p:extLst>
      <p:ext uri="{BB962C8B-B14F-4D97-AF65-F5344CB8AC3E}">
        <p14:creationId xmlns:p14="http://schemas.microsoft.com/office/powerpoint/2010/main" val="6637420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hang on</a:t>
            </a:r>
            <a:r>
              <a:rPr lang="is-IS" dirty="0" smtClean="0"/>
              <a:t>…what does Bamboo do?</a:t>
            </a:r>
            <a:endParaRPr lang="en-US" dirty="0"/>
          </a:p>
        </p:txBody>
      </p:sp>
      <p:sp>
        <p:nvSpPr>
          <p:cNvPr id="3" name="Content Placeholder 2"/>
          <p:cNvSpPr>
            <a:spLocks noGrp="1"/>
          </p:cNvSpPr>
          <p:nvPr>
            <p:ph idx="1"/>
          </p:nvPr>
        </p:nvSpPr>
        <p:spPr/>
        <p:txBody>
          <a:bodyPr>
            <a:normAutofit/>
          </a:bodyPr>
          <a:lstStyle/>
          <a:p>
            <a:pPr>
              <a:lnSpc>
                <a:spcPct val="100000"/>
              </a:lnSpc>
            </a:pPr>
            <a:endParaRPr lang="en-US" dirty="0"/>
          </a:p>
          <a:p>
            <a:pPr>
              <a:lnSpc>
                <a:spcPct val="100000"/>
              </a:lnSpc>
            </a:pPr>
            <a:r>
              <a:rPr lang="en-US" dirty="0" smtClean="0"/>
              <a:t>It’s helps you to automate the build, test and deployment of your application.</a:t>
            </a:r>
          </a:p>
          <a:p>
            <a:pPr>
              <a:lnSpc>
                <a:spcPct val="100000"/>
              </a:lnSpc>
            </a:pPr>
            <a:r>
              <a:rPr lang="en-US" dirty="0" smtClean="0"/>
              <a:t>The automation within Bamboo may be some of the most important automation you contribute to the SDLC. Aim to reuse existing scripts where they are already abstract enough.</a:t>
            </a:r>
          </a:p>
          <a:p>
            <a:pPr>
              <a:lnSpc>
                <a:spcPct val="100000"/>
              </a:lnSpc>
            </a:pPr>
            <a:endParaRPr lang="en-US" dirty="0"/>
          </a:p>
          <a:p>
            <a:pPr>
              <a:lnSpc>
                <a:spcPct val="100000"/>
              </a:lnSpc>
            </a:pPr>
            <a:r>
              <a:rPr lang="en-US" dirty="0" smtClean="0"/>
              <a:t>You need to do some work to set it up which you’ll see shortly.</a:t>
            </a:r>
          </a:p>
          <a:p>
            <a:pPr>
              <a:lnSpc>
                <a:spcPct val="100000"/>
              </a:lnSpc>
            </a:pPr>
            <a:endParaRPr lang="en-US" dirty="0" smtClean="0"/>
          </a:p>
          <a:p>
            <a:pPr>
              <a:lnSpc>
                <a:spcPct val="100000"/>
              </a:lnSpc>
            </a:pPr>
            <a:r>
              <a:rPr lang="en-US" b="1" dirty="0" smtClean="0"/>
              <a:t>Note:</a:t>
            </a:r>
            <a:r>
              <a:rPr lang="en-US" dirty="0" smtClean="0"/>
              <a:t> There may be some new terminology coming up for some attendees so the next few slides will explain Build, Test and Deploy in more detail.</a:t>
            </a:r>
          </a:p>
        </p:txBody>
      </p:sp>
    </p:spTree>
    <p:extLst>
      <p:ext uri="{BB962C8B-B14F-4D97-AF65-F5344CB8AC3E}">
        <p14:creationId xmlns:p14="http://schemas.microsoft.com/office/powerpoint/2010/main" val="12061820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Test, Deploy</a:t>
            </a:r>
            <a:endParaRPr lang="en-US" dirty="0"/>
          </a:p>
        </p:txBody>
      </p:sp>
      <p:sp>
        <p:nvSpPr>
          <p:cNvPr id="3" name="Content Placeholder 2"/>
          <p:cNvSpPr>
            <a:spLocks noGrp="1"/>
          </p:cNvSpPr>
          <p:nvPr>
            <p:ph idx="1"/>
          </p:nvPr>
        </p:nvSpPr>
        <p:spPr/>
        <p:txBody>
          <a:bodyPr>
            <a:normAutofit lnSpcReduction="10000"/>
          </a:bodyPr>
          <a:lstStyle/>
          <a:p>
            <a:pPr>
              <a:lnSpc>
                <a:spcPct val="100000"/>
              </a:lnSpc>
            </a:pPr>
            <a:endParaRPr lang="en-US" dirty="0" smtClean="0"/>
          </a:p>
          <a:p>
            <a:pPr>
              <a:lnSpc>
                <a:spcPct val="100000"/>
              </a:lnSpc>
            </a:pPr>
            <a:r>
              <a:rPr lang="en-US" b="1" dirty="0" smtClean="0"/>
              <a:t>Build</a:t>
            </a:r>
            <a:endParaRPr lang="en-US" b="1" dirty="0"/>
          </a:p>
          <a:p>
            <a:pPr>
              <a:lnSpc>
                <a:spcPct val="100000"/>
              </a:lnSpc>
            </a:pPr>
            <a:r>
              <a:rPr lang="en-US" dirty="0" smtClean="0"/>
              <a:t>Most front end application clients are composed from a variety of files and rely on assets such as images, JavaScript, CSS.</a:t>
            </a:r>
          </a:p>
          <a:p>
            <a:pPr>
              <a:lnSpc>
                <a:spcPct val="100000"/>
              </a:lnSpc>
            </a:pPr>
            <a:endParaRPr lang="en-US" dirty="0"/>
          </a:p>
          <a:p>
            <a:pPr>
              <a:lnSpc>
                <a:spcPct val="100000"/>
              </a:lnSpc>
            </a:pPr>
            <a:r>
              <a:rPr lang="en-US" dirty="0" smtClean="0"/>
              <a:t>A build process will typically involve creating an ”artefact”.</a:t>
            </a:r>
          </a:p>
          <a:p>
            <a:pPr>
              <a:lnSpc>
                <a:spcPct val="100000"/>
              </a:lnSpc>
            </a:pPr>
            <a:endParaRPr lang="en-US" dirty="0"/>
          </a:p>
          <a:p>
            <a:pPr>
              <a:lnSpc>
                <a:spcPct val="100000"/>
              </a:lnSpc>
            </a:pPr>
            <a:r>
              <a:rPr lang="en-US" dirty="0" smtClean="0"/>
              <a:t>An “artefact” could be a .zip file containing an optimized version of the application.</a:t>
            </a:r>
          </a:p>
          <a:p>
            <a:pPr>
              <a:lnSpc>
                <a:spcPct val="100000"/>
              </a:lnSpc>
            </a:pPr>
            <a:r>
              <a:rPr lang="en-US" dirty="0" smtClean="0"/>
              <a:t>It could also be one of more files which will be useful for a more complex process.</a:t>
            </a:r>
          </a:p>
        </p:txBody>
      </p:sp>
    </p:spTree>
    <p:extLst>
      <p:ext uri="{BB962C8B-B14F-4D97-AF65-F5344CB8AC3E}">
        <p14:creationId xmlns:p14="http://schemas.microsoft.com/office/powerpoint/2010/main" val="7422562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Test, Deploy</a:t>
            </a:r>
            <a:endParaRPr lang="en-US" dirty="0"/>
          </a:p>
        </p:txBody>
      </p:sp>
      <p:sp>
        <p:nvSpPr>
          <p:cNvPr id="3" name="Content Placeholder 2"/>
          <p:cNvSpPr>
            <a:spLocks noGrp="1"/>
          </p:cNvSpPr>
          <p:nvPr>
            <p:ph idx="1"/>
          </p:nvPr>
        </p:nvSpPr>
        <p:spPr/>
        <p:txBody>
          <a:bodyPr>
            <a:normAutofit/>
          </a:bodyPr>
          <a:lstStyle/>
          <a:p>
            <a:pPr>
              <a:lnSpc>
                <a:spcPct val="100000"/>
              </a:lnSpc>
            </a:pPr>
            <a:endParaRPr lang="en-US" dirty="0" smtClean="0"/>
          </a:p>
          <a:p>
            <a:pPr>
              <a:lnSpc>
                <a:spcPct val="100000"/>
              </a:lnSpc>
            </a:pPr>
            <a:r>
              <a:rPr lang="en-US" b="1" dirty="0" smtClean="0"/>
              <a:t>Test</a:t>
            </a:r>
            <a:endParaRPr lang="en-US" b="1" dirty="0"/>
          </a:p>
          <a:p>
            <a:pPr>
              <a:lnSpc>
                <a:spcPct val="100000"/>
              </a:lnSpc>
            </a:pPr>
            <a:r>
              <a:rPr lang="en-US" dirty="0" smtClean="0"/>
              <a:t>In this step the ”artefact” may be tested using one or more appropriate test </a:t>
            </a:r>
            <a:r>
              <a:rPr lang="en-US" dirty="0" err="1" smtClean="0"/>
              <a:t>methodolgies</a:t>
            </a:r>
            <a:r>
              <a:rPr lang="en-US" dirty="0" smtClean="0"/>
              <a:t>.</a:t>
            </a:r>
          </a:p>
          <a:p>
            <a:pPr>
              <a:lnSpc>
                <a:spcPct val="100000"/>
              </a:lnSpc>
            </a:pPr>
            <a:endParaRPr lang="en-US" dirty="0"/>
          </a:p>
          <a:p>
            <a:pPr>
              <a:lnSpc>
                <a:spcPct val="100000"/>
              </a:lnSpc>
            </a:pPr>
            <a:r>
              <a:rPr lang="en-US" dirty="0" smtClean="0"/>
              <a:t>If the tests pass then this should mean the artefact is “deployable”.</a:t>
            </a:r>
          </a:p>
          <a:p>
            <a:pPr>
              <a:lnSpc>
                <a:spcPct val="100000"/>
              </a:lnSpc>
            </a:pPr>
            <a:endParaRPr lang="en-US" dirty="0"/>
          </a:p>
          <a:p>
            <a:pPr>
              <a:lnSpc>
                <a:spcPct val="100000"/>
              </a:lnSpc>
            </a:pPr>
            <a:r>
              <a:rPr lang="en-US" dirty="0" smtClean="0"/>
              <a:t>Note that there may be a number of additional steps which you may need to go through to verify whether the artefact is actually “deployable” and once you are aware of those steps the next step could be to automate them!</a:t>
            </a:r>
          </a:p>
        </p:txBody>
      </p:sp>
    </p:spTree>
    <p:extLst>
      <p:ext uri="{BB962C8B-B14F-4D97-AF65-F5344CB8AC3E}">
        <p14:creationId xmlns:p14="http://schemas.microsoft.com/office/powerpoint/2010/main" val="1308539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Test, Deploy</a:t>
            </a:r>
            <a:endParaRPr lang="en-US" dirty="0"/>
          </a:p>
        </p:txBody>
      </p:sp>
      <p:sp>
        <p:nvSpPr>
          <p:cNvPr id="3" name="Content Placeholder 2"/>
          <p:cNvSpPr>
            <a:spLocks noGrp="1"/>
          </p:cNvSpPr>
          <p:nvPr>
            <p:ph idx="1"/>
          </p:nvPr>
        </p:nvSpPr>
        <p:spPr/>
        <p:txBody>
          <a:bodyPr>
            <a:normAutofit/>
          </a:bodyPr>
          <a:lstStyle/>
          <a:p>
            <a:pPr>
              <a:lnSpc>
                <a:spcPct val="100000"/>
              </a:lnSpc>
            </a:pPr>
            <a:endParaRPr lang="en-US" dirty="0" smtClean="0"/>
          </a:p>
          <a:p>
            <a:pPr>
              <a:lnSpc>
                <a:spcPct val="100000"/>
              </a:lnSpc>
            </a:pPr>
            <a:r>
              <a:rPr lang="en-US" b="1" dirty="0" smtClean="0"/>
              <a:t>Deploy</a:t>
            </a:r>
            <a:endParaRPr lang="en-US" b="1" dirty="0"/>
          </a:p>
          <a:p>
            <a:pPr>
              <a:lnSpc>
                <a:spcPct val="100000"/>
              </a:lnSpc>
            </a:pPr>
            <a:r>
              <a:rPr lang="en-US" dirty="0" smtClean="0"/>
              <a:t>In this step the tested ”artefact” is deployed using an appropriate strategy.</a:t>
            </a:r>
          </a:p>
          <a:p>
            <a:pPr>
              <a:lnSpc>
                <a:spcPct val="100000"/>
              </a:lnSpc>
            </a:pPr>
            <a:endParaRPr lang="en-US" dirty="0"/>
          </a:p>
          <a:p>
            <a:pPr>
              <a:lnSpc>
                <a:spcPct val="100000"/>
              </a:lnSpc>
            </a:pPr>
            <a:r>
              <a:rPr lang="en-US" dirty="0" smtClean="0"/>
              <a:t>If the deployment process fails for any reason, ideally it will be easy to “roll back” until another attempt can be made.</a:t>
            </a:r>
          </a:p>
          <a:p>
            <a:pPr>
              <a:lnSpc>
                <a:spcPct val="100000"/>
              </a:lnSpc>
            </a:pPr>
            <a:endParaRPr lang="en-US" dirty="0"/>
          </a:p>
          <a:p>
            <a:pPr>
              <a:lnSpc>
                <a:spcPct val="100000"/>
              </a:lnSpc>
            </a:pPr>
            <a:r>
              <a:rPr lang="en-US" dirty="0" smtClean="0"/>
              <a:t>If you are already familiar with these concepts then you should find it relatively easy to begin working with Bamboo following the documentation.</a:t>
            </a:r>
          </a:p>
        </p:txBody>
      </p:sp>
    </p:spTree>
    <p:extLst>
      <p:ext uri="{BB962C8B-B14F-4D97-AF65-F5344CB8AC3E}">
        <p14:creationId xmlns:p14="http://schemas.microsoft.com/office/powerpoint/2010/main" val="12746784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7628" y="2442207"/>
            <a:ext cx="10058400" cy="1605358"/>
          </a:xfrm>
        </p:spPr>
        <p:txBody>
          <a:bodyPr/>
          <a:lstStyle/>
          <a:p>
            <a:pPr algn="ctr"/>
            <a:endParaRPr lang="en-US" sz="4000" dirty="0"/>
          </a:p>
        </p:txBody>
      </p:sp>
      <p:sp>
        <p:nvSpPr>
          <p:cNvPr id="12" name="TextBox 11"/>
          <p:cNvSpPr txBox="1"/>
          <p:nvPr/>
        </p:nvSpPr>
        <p:spPr>
          <a:xfrm>
            <a:off x="2810435" y="4733365"/>
            <a:ext cx="184731" cy="369332"/>
          </a:xfrm>
          <a:prstGeom prst="rect">
            <a:avLst/>
          </a:prstGeom>
          <a:noFill/>
        </p:spPr>
        <p:txBody>
          <a:bodyPr wrap="none" rtlCol="0">
            <a:spAutoFit/>
          </a:bodyPr>
          <a:lstStyle/>
          <a:p>
            <a:endParaRPr lang="en-US"/>
          </a:p>
        </p:txBody>
      </p:sp>
      <p:sp>
        <p:nvSpPr>
          <p:cNvPr id="10" name="Rectangle 9"/>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smtClean="0"/>
          </a:p>
          <a:p>
            <a:pPr algn="ctr"/>
            <a:r>
              <a:rPr lang="en-US" sz="4800" dirty="0" smtClean="0"/>
              <a:t>So many useful integrations </a:t>
            </a:r>
            <a:r>
              <a:rPr lang="is-IS" sz="4800" dirty="0" smtClean="0"/>
              <a:t>but first....</a:t>
            </a:r>
            <a:r>
              <a:rPr lang="en-US" sz="4800" dirty="0"/>
              <a:t/>
            </a:r>
            <a:br>
              <a:rPr lang="en-US" sz="4800" dirty="0"/>
            </a:br>
            <a:endParaRPr lang="en-US" sz="2800" dirty="0">
              <a:solidFill>
                <a:schemeClr val="bg1"/>
              </a:solidFill>
            </a:endParaRPr>
          </a:p>
        </p:txBody>
      </p:sp>
    </p:spTree>
    <p:extLst>
      <p:ext uri="{BB962C8B-B14F-4D97-AF65-F5344CB8AC3E}">
        <p14:creationId xmlns:p14="http://schemas.microsoft.com/office/powerpoint/2010/main" val="4740695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248" y="1845734"/>
            <a:ext cx="7683649" cy="4306045"/>
          </a:xfrm>
          <a:prstGeom prst="rect">
            <a:avLst/>
          </a:prstGeom>
        </p:spPr>
      </p:pic>
      <p:sp>
        <p:nvSpPr>
          <p:cNvPr id="2" name="Title 1"/>
          <p:cNvSpPr>
            <a:spLocks noGrp="1"/>
          </p:cNvSpPr>
          <p:nvPr>
            <p:ph type="title"/>
          </p:nvPr>
        </p:nvSpPr>
        <p:spPr/>
        <p:txBody>
          <a:bodyPr/>
          <a:lstStyle/>
          <a:p>
            <a:r>
              <a:rPr lang="en-US" dirty="0" smtClean="0"/>
              <a:t>New build plans</a:t>
            </a:r>
            <a:endParaRPr lang="en-US" sz="2800"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a:p>
        </p:txBody>
      </p:sp>
      <p:cxnSp>
        <p:nvCxnSpPr>
          <p:cNvPr id="17" name="Straight Arrow Connector 16"/>
          <p:cNvCxnSpPr/>
          <p:nvPr/>
        </p:nvCxnSpPr>
        <p:spPr>
          <a:xfrm flipH="1" flipV="1">
            <a:off x="4518212" y="1960936"/>
            <a:ext cx="1534265" cy="101799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052477" y="2879298"/>
            <a:ext cx="3397420" cy="8455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6052477" y="2978927"/>
            <a:ext cx="3397420" cy="646331"/>
          </a:xfrm>
          <a:prstGeom prst="rect">
            <a:avLst/>
          </a:prstGeom>
          <a:noFill/>
        </p:spPr>
        <p:txBody>
          <a:bodyPr wrap="square" rtlCol="0">
            <a:spAutoFit/>
          </a:bodyPr>
          <a:lstStyle/>
          <a:p>
            <a:r>
              <a:rPr lang="en-US" dirty="0" smtClean="0">
                <a:solidFill>
                  <a:schemeClr val="bg1"/>
                </a:solidFill>
              </a:rPr>
              <a:t>There are options to create a new plan from scratch or clone one</a:t>
            </a:r>
            <a:r>
              <a:rPr lang="is-IS" dirty="0" smtClean="0">
                <a:solidFill>
                  <a:schemeClr val="bg1"/>
                </a:solidFill>
              </a:rPr>
              <a:t>.</a:t>
            </a:r>
            <a:endParaRPr lang="en-US" dirty="0" smtClean="0">
              <a:solidFill>
                <a:schemeClr val="bg1"/>
              </a:solidFill>
            </a:endParaRPr>
          </a:p>
        </p:txBody>
      </p:sp>
    </p:spTree>
    <p:extLst>
      <p:ext uri="{BB962C8B-B14F-4D97-AF65-F5344CB8AC3E}">
        <p14:creationId xmlns:p14="http://schemas.microsoft.com/office/powerpoint/2010/main" val="13187700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8784" y="1989114"/>
            <a:ext cx="7495391" cy="4190132"/>
          </a:xfrm>
          <a:prstGeom prst="rect">
            <a:avLst/>
          </a:prstGeom>
        </p:spPr>
      </p:pic>
      <p:sp>
        <p:nvSpPr>
          <p:cNvPr id="2" name="Title 1"/>
          <p:cNvSpPr>
            <a:spLocks noGrp="1"/>
          </p:cNvSpPr>
          <p:nvPr>
            <p:ph type="title"/>
          </p:nvPr>
        </p:nvSpPr>
        <p:spPr/>
        <p:txBody>
          <a:bodyPr/>
          <a:lstStyle/>
          <a:p>
            <a:r>
              <a:rPr lang="en-US" dirty="0" smtClean="0"/>
              <a:t>Making changes to a build plan</a:t>
            </a:r>
            <a:endParaRPr lang="en-US" sz="2800"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a:p>
        </p:txBody>
      </p:sp>
      <p:cxnSp>
        <p:nvCxnSpPr>
          <p:cNvPr id="17" name="Straight Arrow Connector 16"/>
          <p:cNvCxnSpPr/>
          <p:nvPr/>
        </p:nvCxnSpPr>
        <p:spPr>
          <a:xfrm flipV="1">
            <a:off x="6544506" y="3173506"/>
            <a:ext cx="2075059" cy="362656"/>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336171" y="3436533"/>
            <a:ext cx="3157977" cy="8455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3336171" y="3536162"/>
            <a:ext cx="3208335" cy="646331"/>
          </a:xfrm>
          <a:prstGeom prst="rect">
            <a:avLst/>
          </a:prstGeom>
          <a:noFill/>
        </p:spPr>
        <p:txBody>
          <a:bodyPr wrap="square" rtlCol="0">
            <a:spAutoFit/>
          </a:bodyPr>
          <a:lstStyle/>
          <a:p>
            <a:r>
              <a:rPr lang="en-US" dirty="0" smtClean="0">
                <a:solidFill>
                  <a:schemeClr val="bg1"/>
                </a:solidFill>
              </a:rPr>
              <a:t>To edit a plan you will need to select “Configure plan”</a:t>
            </a:r>
            <a:r>
              <a:rPr lang="is-IS" dirty="0" smtClean="0">
                <a:solidFill>
                  <a:schemeClr val="bg1"/>
                </a:solidFill>
              </a:rPr>
              <a:t>….</a:t>
            </a:r>
            <a:endParaRPr lang="en-US" dirty="0" smtClean="0">
              <a:solidFill>
                <a:schemeClr val="bg1"/>
              </a:solidFill>
            </a:endParaRPr>
          </a:p>
        </p:txBody>
      </p:sp>
    </p:spTree>
    <p:extLst>
      <p:ext uri="{BB962C8B-B14F-4D97-AF65-F5344CB8AC3E}">
        <p14:creationId xmlns:p14="http://schemas.microsoft.com/office/powerpoint/2010/main" val="8883276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402" y="1845734"/>
            <a:ext cx="7428155" cy="4157703"/>
          </a:xfrm>
          <a:prstGeom prst="rect">
            <a:avLst/>
          </a:prstGeom>
        </p:spPr>
      </p:pic>
      <p:sp>
        <p:nvSpPr>
          <p:cNvPr id="2" name="Title 1"/>
          <p:cNvSpPr>
            <a:spLocks noGrp="1"/>
          </p:cNvSpPr>
          <p:nvPr>
            <p:ph type="title"/>
          </p:nvPr>
        </p:nvSpPr>
        <p:spPr/>
        <p:txBody>
          <a:bodyPr/>
          <a:lstStyle/>
          <a:p>
            <a:r>
              <a:rPr lang="en-US" dirty="0" smtClean="0"/>
              <a:t>Configuring tasks related to a build</a:t>
            </a:r>
            <a:endParaRPr lang="en-US" sz="2800"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a:p>
        </p:txBody>
      </p:sp>
      <p:cxnSp>
        <p:nvCxnSpPr>
          <p:cNvPr id="17" name="Straight Arrow Connector 16"/>
          <p:cNvCxnSpPr/>
          <p:nvPr/>
        </p:nvCxnSpPr>
        <p:spPr>
          <a:xfrm flipH="1" flipV="1">
            <a:off x="4840941" y="3883865"/>
            <a:ext cx="1534265" cy="101799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375206" y="4802227"/>
            <a:ext cx="3157977" cy="8455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6442441" y="4888409"/>
            <a:ext cx="3208335" cy="646331"/>
          </a:xfrm>
          <a:prstGeom prst="rect">
            <a:avLst/>
          </a:prstGeom>
          <a:noFill/>
        </p:spPr>
        <p:txBody>
          <a:bodyPr wrap="square" rtlCol="0">
            <a:spAutoFit/>
          </a:bodyPr>
          <a:lstStyle/>
          <a:p>
            <a:r>
              <a:rPr lang="en-US" dirty="0" smtClean="0">
                <a:solidFill>
                  <a:schemeClr val="bg1"/>
                </a:solidFill>
              </a:rPr>
              <a:t>Each step can be configured using widgets or inline scripts</a:t>
            </a:r>
            <a:r>
              <a:rPr lang="is-IS" dirty="0" smtClean="0">
                <a:solidFill>
                  <a:schemeClr val="bg1"/>
                </a:solidFill>
              </a:rPr>
              <a:t>….</a:t>
            </a:r>
            <a:endParaRPr lang="en-US" dirty="0" smtClean="0">
              <a:solidFill>
                <a:schemeClr val="bg1"/>
              </a:solidFill>
            </a:endParaRPr>
          </a:p>
        </p:txBody>
      </p:sp>
    </p:spTree>
    <p:extLst>
      <p:ext uri="{BB962C8B-B14F-4D97-AF65-F5344CB8AC3E}">
        <p14:creationId xmlns:p14="http://schemas.microsoft.com/office/powerpoint/2010/main" val="19869323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402" y="1845734"/>
            <a:ext cx="7428155" cy="4157703"/>
          </a:xfrm>
          <a:prstGeom prst="rect">
            <a:avLst/>
          </a:prstGeom>
        </p:spPr>
      </p:pic>
      <p:sp>
        <p:nvSpPr>
          <p:cNvPr id="2" name="Title 1"/>
          <p:cNvSpPr>
            <a:spLocks noGrp="1"/>
          </p:cNvSpPr>
          <p:nvPr>
            <p:ph type="title"/>
          </p:nvPr>
        </p:nvSpPr>
        <p:spPr/>
        <p:txBody>
          <a:bodyPr/>
          <a:lstStyle/>
          <a:p>
            <a:r>
              <a:rPr lang="en-US" dirty="0" smtClean="0"/>
              <a:t>Configuring tasks related to a build</a:t>
            </a:r>
            <a:endParaRPr lang="en-US" sz="2800"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a:p>
        </p:txBody>
      </p:sp>
      <p:cxnSp>
        <p:nvCxnSpPr>
          <p:cNvPr id="17" name="Straight Arrow Connector 16"/>
          <p:cNvCxnSpPr/>
          <p:nvPr/>
        </p:nvCxnSpPr>
        <p:spPr>
          <a:xfrm flipH="1" flipV="1">
            <a:off x="4840941" y="3883865"/>
            <a:ext cx="1534265" cy="101799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375206" y="4802227"/>
            <a:ext cx="3858006" cy="8455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6469336" y="4897038"/>
            <a:ext cx="3868674" cy="646331"/>
          </a:xfrm>
          <a:prstGeom prst="rect">
            <a:avLst/>
          </a:prstGeom>
          <a:noFill/>
        </p:spPr>
        <p:txBody>
          <a:bodyPr wrap="square" rtlCol="0">
            <a:spAutoFit/>
          </a:bodyPr>
          <a:lstStyle/>
          <a:p>
            <a:r>
              <a:rPr lang="en-US" smtClean="0">
                <a:solidFill>
                  <a:schemeClr val="bg1"/>
                </a:solidFill>
              </a:rPr>
              <a:t>*If </a:t>
            </a:r>
            <a:r>
              <a:rPr lang="en-US" dirty="0" smtClean="0">
                <a:solidFill>
                  <a:schemeClr val="bg1"/>
                </a:solidFill>
              </a:rPr>
              <a:t>checking out multiple repositories use a specific “Checkout Directory”</a:t>
            </a:r>
            <a:endParaRPr lang="en-US" dirty="0" smtClean="0">
              <a:solidFill>
                <a:schemeClr val="bg1"/>
              </a:solidFill>
            </a:endParaRPr>
          </a:p>
        </p:txBody>
      </p:sp>
      <p:cxnSp>
        <p:nvCxnSpPr>
          <p:cNvPr id="8" name="Straight Arrow Connector 7"/>
          <p:cNvCxnSpPr/>
          <p:nvPr/>
        </p:nvCxnSpPr>
        <p:spPr>
          <a:xfrm flipH="1" flipV="1">
            <a:off x="4592215" y="5093821"/>
            <a:ext cx="1782991" cy="33344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957047" y="1940546"/>
            <a:ext cx="5037267" cy="248777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479" y="2093925"/>
            <a:ext cx="4733365" cy="2154415"/>
          </a:xfrm>
          <a:prstGeom prst="rect">
            <a:avLst/>
          </a:prstGeom>
        </p:spPr>
      </p:pic>
      <p:sp>
        <p:nvSpPr>
          <p:cNvPr id="4" name="TextBox 3"/>
          <p:cNvSpPr txBox="1"/>
          <p:nvPr/>
        </p:nvSpPr>
        <p:spPr>
          <a:xfrm>
            <a:off x="1649997" y="6017435"/>
            <a:ext cx="8952963" cy="276999"/>
          </a:xfrm>
          <a:prstGeom prst="rect">
            <a:avLst/>
          </a:prstGeom>
          <a:noFill/>
        </p:spPr>
        <p:txBody>
          <a:bodyPr wrap="square" rtlCol="0">
            <a:spAutoFit/>
          </a:bodyPr>
          <a:lstStyle/>
          <a:p>
            <a:r>
              <a:rPr lang="en-US" sz="1200" dirty="0" smtClean="0"/>
              <a:t>* Why? Because it makes it easier to use inline scripts such as: cd </a:t>
            </a:r>
            <a:r>
              <a:rPr lang="en-US" sz="1200" dirty="0"/>
              <a:t>example-application/stack/</a:t>
            </a:r>
            <a:r>
              <a:rPr lang="en-US" sz="1200" dirty="0" err="1"/>
              <a:t>php-api</a:t>
            </a:r>
            <a:r>
              <a:rPr lang="en-US" sz="1200" dirty="0"/>
              <a:t>/</a:t>
            </a:r>
            <a:r>
              <a:rPr lang="en-US" sz="1200" dirty="0" err="1"/>
              <a:t>src</a:t>
            </a:r>
            <a:r>
              <a:rPr lang="en-US" sz="1200" dirty="0"/>
              <a:t>/ &amp;&amp; </a:t>
            </a:r>
            <a:r>
              <a:rPr lang="en-US" sz="1200" dirty="0" err="1"/>
              <a:t>php</a:t>
            </a:r>
            <a:r>
              <a:rPr lang="en-US" sz="1200" dirty="0"/>
              <a:t> </a:t>
            </a:r>
            <a:r>
              <a:rPr lang="en-US" sz="1200" dirty="0" err="1"/>
              <a:t>composer.phar</a:t>
            </a:r>
            <a:r>
              <a:rPr lang="en-US" sz="1200" dirty="0"/>
              <a:t> install </a:t>
            </a:r>
            <a:r>
              <a:rPr lang="en-US" sz="1200" dirty="0" smtClean="0"/>
              <a:t>–</a:t>
            </a:r>
            <a:r>
              <a:rPr lang="en-US" sz="1200" dirty="0" err="1" smtClean="0"/>
              <a:t>vvv</a:t>
            </a:r>
            <a:endParaRPr lang="en-US" sz="1200" dirty="0"/>
          </a:p>
        </p:txBody>
      </p:sp>
    </p:spTree>
    <p:extLst>
      <p:ext uri="{BB962C8B-B14F-4D97-AF65-F5344CB8AC3E}">
        <p14:creationId xmlns:p14="http://schemas.microsoft.com/office/powerpoint/2010/main" val="2941440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 so </a:t>
            </a:r>
            <a:r>
              <a:rPr lang="en-US" dirty="0" smtClean="0"/>
              <a:t>what about notifications</a:t>
            </a:r>
            <a:r>
              <a:rPr lang="en-US" dirty="0" smtClean="0"/>
              <a:t>?</a:t>
            </a:r>
            <a:endParaRPr lang="en-US" dirty="0"/>
          </a:p>
        </p:txBody>
      </p:sp>
      <p:sp>
        <p:nvSpPr>
          <p:cNvPr id="3" name="Content Placeholder 2"/>
          <p:cNvSpPr>
            <a:spLocks noGrp="1"/>
          </p:cNvSpPr>
          <p:nvPr>
            <p:ph idx="1"/>
          </p:nvPr>
        </p:nvSpPr>
        <p:spPr/>
        <p:txBody>
          <a:bodyPr/>
          <a:lstStyle/>
          <a:p>
            <a:pPr algn="ctr"/>
            <a:endParaRPr lang="en-US" sz="4000" dirty="0" smtClean="0"/>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7614" y="3526093"/>
            <a:ext cx="6957731" cy="662641"/>
          </a:xfrm>
          <a:prstGeom prst="rect">
            <a:avLst/>
          </a:prstGeom>
        </p:spPr>
      </p:pic>
    </p:spTree>
    <p:extLst>
      <p:ext uri="{BB962C8B-B14F-4D97-AF65-F5344CB8AC3E}">
        <p14:creationId xmlns:p14="http://schemas.microsoft.com/office/powerpoint/2010/main" val="220694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7628" y="2442207"/>
            <a:ext cx="10058400" cy="1605358"/>
          </a:xfrm>
        </p:spPr>
        <p:txBody>
          <a:bodyPr/>
          <a:lstStyle/>
          <a:p>
            <a:pPr algn="ctr"/>
            <a:endParaRPr lang="en-US" sz="4000" dirty="0"/>
          </a:p>
        </p:txBody>
      </p:sp>
      <p:sp>
        <p:nvSpPr>
          <p:cNvPr id="12" name="TextBox 11"/>
          <p:cNvSpPr txBox="1"/>
          <p:nvPr/>
        </p:nvSpPr>
        <p:spPr>
          <a:xfrm>
            <a:off x="2810435" y="4733365"/>
            <a:ext cx="184731" cy="369332"/>
          </a:xfrm>
          <a:prstGeom prst="rect">
            <a:avLst/>
          </a:prstGeom>
          <a:noFill/>
        </p:spPr>
        <p:txBody>
          <a:bodyPr wrap="none" rtlCol="0">
            <a:spAutoFit/>
          </a:bodyPr>
          <a:lstStyle/>
          <a:p>
            <a:endParaRPr lang="en-US"/>
          </a:p>
        </p:txBody>
      </p:sp>
      <p:sp>
        <p:nvSpPr>
          <p:cNvPr id="10" name="Rectangle 9"/>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And now </a:t>
            </a:r>
            <a:r>
              <a:rPr lang="en-US" sz="4400" dirty="0" err="1" smtClean="0"/>
              <a:t>HipChat</a:t>
            </a:r>
            <a:r>
              <a:rPr lang="en-US" sz="4400" dirty="0" smtClean="0"/>
              <a:t> brings it together</a:t>
            </a:r>
            <a:r>
              <a:rPr lang="is-IS" sz="4400" dirty="0" smtClean="0"/>
              <a:t>….</a:t>
            </a:r>
            <a:endParaRPr lang="en-US" sz="4400" dirty="0">
              <a:solidFill>
                <a:schemeClr val="bg1"/>
              </a:solidFill>
            </a:endParaRPr>
          </a:p>
        </p:txBody>
      </p:sp>
    </p:spTree>
    <p:extLst>
      <p:ext uri="{BB962C8B-B14F-4D97-AF65-F5344CB8AC3E}">
        <p14:creationId xmlns:p14="http://schemas.microsoft.com/office/powerpoint/2010/main" val="4709492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HipChat</a:t>
            </a:r>
            <a:r>
              <a:rPr lang="en-US" dirty="0" smtClean="0"/>
              <a:t> and JIRA</a:t>
            </a:r>
            <a:endParaRPr lang="en-US" sz="2800"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0774" y="2258105"/>
            <a:ext cx="5178612" cy="3449624"/>
          </a:xfrm>
          <a:prstGeom prst="rect">
            <a:avLst/>
          </a:prstGeom>
        </p:spPr>
      </p:pic>
      <p:cxnSp>
        <p:nvCxnSpPr>
          <p:cNvPr id="17" name="Straight Arrow Connector 16"/>
          <p:cNvCxnSpPr/>
          <p:nvPr/>
        </p:nvCxnSpPr>
        <p:spPr>
          <a:xfrm flipH="1">
            <a:off x="7587936" y="4585447"/>
            <a:ext cx="1180846" cy="5911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8768782" y="4350933"/>
            <a:ext cx="3157977" cy="8455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8768782" y="4450562"/>
            <a:ext cx="3208335" cy="646331"/>
          </a:xfrm>
          <a:prstGeom prst="rect">
            <a:avLst/>
          </a:prstGeom>
          <a:noFill/>
        </p:spPr>
        <p:txBody>
          <a:bodyPr wrap="square" rtlCol="0">
            <a:spAutoFit/>
          </a:bodyPr>
          <a:lstStyle/>
          <a:p>
            <a:r>
              <a:rPr lang="en-US" dirty="0" smtClean="0">
                <a:solidFill>
                  <a:schemeClr val="bg1"/>
                </a:solidFill>
              </a:rPr>
              <a:t>Create a new </a:t>
            </a:r>
            <a:r>
              <a:rPr lang="en-US" dirty="0" err="1" smtClean="0">
                <a:solidFill>
                  <a:schemeClr val="bg1"/>
                </a:solidFill>
              </a:rPr>
              <a:t>HipChat</a:t>
            </a:r>
            <a:r>
              <a:rPr lang="en-US" dirty="0" smtClean="0">
                <a:solidFill>
                  <a:schemeClr val="bg1"/>
                </a:solidFill>
              </a:rPr>
              <a:t> room for the Example Project</a:t>
            </a:r>
            <a:r>
              <a:rPr lang="is-IS" dirty="0" smtClean="0">
                <a:solidFill>
                  <a:schemeClr val="bg1"/>
                </a:solidFill>
              </a:rPr>
              <a:t>….</a:t>
            </a:r>
            <a:endParaRPr lang="en-US" dirty="0" smtClean="0">
              <a:solidFill>
                <a:schemeClr val="bg1"/>
              </a:solidFill>
            </a:endParaRPr>
          </a:p>
        </p:txBody>
      </p:sp>
    </p:spTree>
    <p:extLst>
      <p:ext uri="{BB962C8B-B14F-4D97-AF65-F5344CB8AC3E}">
        <p14:creationId xmlns:p14="http://schemas.microsoft.com/office/powerpoint/2010/main" val="9338705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HipChat</a:t>
            </a:r>
            <a:r>
              <a:rPr lang="en-US" dirty="0" smtClean="0"/>
              <a:t> and JIRA</a:t>
            </a:r>
            <a:endParaRPr lang="en-US" sz="2800"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915" y="1845734"/>
            <a:ext cx="7429129" cy="4158248"/>
          </a:xfrm>
          <a:prstGeom prst="rect">
            <a:avLst/>
          </a:prstGeom>
        </p:spPr>
      </p:pic>
      <p:cxnSp>
        <p:nvCxnSpPr>
          <p:cNvPr id="8" name="Straight Arrow Connector 7"/>
          <p:cNvCxnSpPr/>
          <p:nvPr/>
        </p:nvCxnSpPr>
        <p:spPr>
          <a:xfrm>
            <a:off x="2149434" y="2649071"/>
            <a:ext cx="1602295" cy="443753"/>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144871" y="2214689"/>
            <a:ext cx="2004563" cy="31831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228983" y="2258495"/>
            <a:ext cx="1920451" cy="3139321"/>
          </a:xfrm>
          <a:prstGeom prst="rect">
            <a:avLst/>
          </a:prstGeom>
          <a:noFill/>
        </p:spPr>
        <p:txBody>
          <a:bodyPr wrap="square" rtlCol="0">
            <a:spAutoFit/>
          </a:bodyPr>
          <a:lstStyle/>
          <a:p>
            <a:r>
              <a:rPr lang="en-US" dirty="0" smtClean="0">
                <a:solidFill>
                  <a:schemeClr val="bg1"/>
                </a:solidFill>
              </a:rPr>
              <a:t>Following the steps in the integration wizard makes it eas</a:t>
            </a:r>
            <a:r>
              <a:rPr lang="en-US" dirty="0" smtClean="0">
                <a:solidFill>
                  <a:schemeClr val="bg1"/>
                </a:solidFill>
              </a:rPr>
              <a:t>y to link specific projects to </a:t>
            </a:r>
            <a:r>
              <a:rPr lang="en-US" dirty="0" err="1" smtClean="0">
                <a:solidFill>
                  <a:schemeClr val="bg1"/>
                </a:solidFill>
              </a:rPr>
              <a:t>HipChat</a:t>
            </a:r>
            <a:r>
              <a:rPr lang="en-US" dirty="0" smtClean="0">
                <a:solidFill>
                  <a:schemeClr val="bg1"/>
                </a:solidFill>
              </a:rPr>
              <a:t> rooms enabling users to find and discuss tickets with minimal effort</a:t>
            </a:r>
            <a:endParaRPr lang="en-US" dirty="0" smtClean="0">
              <a:solidFill>
                <a:schemeClr val="bg1"/>
              </a:solidFill>
            </a:endParaRPr>
          </a:p>
        </p:txBody>
      </p:sp>
    </p:spTree>
    <p:extLst>
      <p:ext uri="{BB962C8B-B14F-4D97-AF65-F5344CB8AC3E}">
        <p14:creationId xmlns:p14="http://schemas.microsoft.com/office/powerpoint/2010/main" val="5311611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HipChat</a:t>
            </a:r>
            <a:r>
              <a:rPr lang="en-US" dirty="0" smtClean="0"/>
              <a:t> and JIRA</a:t>
            </a:r>
            <a:endParaRPr lang="en-US" sz="2800"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440" y="1913705"/>
            <a:ext cx="7691611" cy="3987215"/>
          </a:xfrm>
          <a:prstGeom prst="rect">
            <a:avLst/>
          </a:prstGeom>
        </p:spPr>
      </p:pic>
      <p:cxnSp>
        <p:nvCxnSpPr>
          <p:cNvPr id="21" name="Straight Arrow Connector 20"/>
          <p:cNvCxnSpPr/>
          <p:nvPr/>
        </p:nvCxnSpPr>
        <p:spPr>
          <a:xfrm flipV="1">
            <a:off x="2149434" y="3107636"/>
            <a:ext cx="1884684" cy="2552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144871" y="2214689"/>
            <a:ext cx="2004563" cy="31831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228983" y="2258495"/>
            <a:ext cx="1920451" cy="3139321"/>
          </a:xfrm>
          <a:prstGeom prst="rect">
            <a:avLst/>
          </a:prstGeom>
          <a:noFill/>
        </p:spPr>
        <p:txBody>
          <a:bodyPr wrap="square" rtlCol="0">
            <a:spAutoFit/>
          </a:bodyPr>
          <a:lstStyle/>
          <a:p>
            <a:r>
              <a:rPr lang="en-US" dirty="0" smtClean="0">
                <a:solidFill>
                  <a:schemeClr val="bg1"/>
                </a:solidFill>
              </a:rPr>
              <a:t>This room is linke</a:t>
            </a:r>
            <a:r>
              <a:rPr lang="en-US" dirty="0" smtClean="0">
                <a:solidFill>
                  <a:schemeClr val="bg1"/>
                </a:solidFill>
              </a:rPr>
              <a:t>d to the JIRA project so any new tickets, related assignments and mentions of tickets which belong to the project will show in the room using a “card” format</a:t>
            </a:r>
            <a:endParaRPr lang="en-US" dirty="0" smtClean="0">
              <a:solidFill>
                <a:schemeClr val="bg1"/>
              </a:solidFill>
            </a:endParaRPr>
          </a:p>
        </p:txBody>
      </p:sp>
      <p:cxnSp>
        <p:nvCxnSpPr>
          <p:cNvPr id="8" name="Straight Arrow Connector 7"/>
          <p:cNvCxnSpPr/>
          <p:nvPr/>
        </p:nvCxnSpPr>
        <p:spPr>
          <a:xfrm flipV="1">
            <a:off x="2149434" y="2214689"/>
            <a:ext cx="1884684" cy="43806"/>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149434" y="4504765"/>
            <a:ext cx="1855488" cy="2204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2149434" y="4840941"/>
            <a:ext cx="1855488" cy="26894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28186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HipChat</a:t>
            </a:r>
            <a:r>
              <a:rPr lang="en-US" dirty="0" smtClean="0"/>
              <a:t> and JIRA</a:t>
            </a:r>
            <a:endParaRPr lang="en-US" sz="2800"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440" y="1913705"/>
            <a:ext cx="7691611" cy="3987215"/>
          </a:xfrm>
          <a:prstGeom prst="rect">
            <a:avLst/>
          </a:prstGeom>
        </p:spPr>
      </p:pic>
      <p:sp>
        <p:nvSpPr>
          <p:cNvPr id="9" name="Rectangle 8"/>
          <p:cNvSpPr/>
          <p:nvPr/>
        </p:nvSpPr>
        <p:spPr>
          <a:xfrm>
            <a:off x="8406494" y="4652243"/>
            <a:ext cx="3157977" cy="15065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8462159" y="4666834"/>
            <a:ext cx="3208335" cy="1477328"/>
          </a:xfrm>
          <a:prstGeom prst="rect">
            <a:avLst/>
          </a:prstGeom>
          <a:noFill/>
        </p:spPr>
        <p:txBody>
          <a:bodyPr wrap="square" rtlCol="0">
            <a:spAutoFit/>
          </a:bodyPr>
          <a:lstStyle/>
          <a:p>
            <a:r>
              <a:rPr lang="en-US" dirty="0" smtClean="0">
                <a:solidFill>
                  <a:schemeClr val="bg1"/>
                </a:solidFill>
              </a:rPr>
              <a:t>You can configure a JIRA “glance” </a:t>
            </a:r>
            <a:r>
              <a:rPr lang="en-US" dirty="0" smtClean="0">
                <a:solidFill>
                  <a:schemeClr val="bg1"/>
                </a:solidFill>
              </a:rPr>
              <a:t>using this button.  A glance is an integration feature which allows a structured custom view within </a:t>
            </a:r>
            <a:r>
              <a:rPr lang="en-US" dirty="0" err="1" smtClean="0">
                <a:solidFill>
                  <a:schemeClr val="bg1"/>
                </a:solidFill>
              </a:rPr>
              <a:t>HipChat</a:t>
            </a:r>
            <a:endParaRPr lang="en-US" dirty="0" smtClean="0">
              <a:solidFill>
                <a:schemeClr val="bg1"/>
              </a:solidFill>
            </a:endParaRPr>
          </a:p>
        </p:txBody>
      </p:sp>
      <p:cxnSp>
        <p:nvCxnSpPr>
          <p:cNvPr id="17" name="Straight Arrow Connector 16"/>
          <p:cNvCxnSpPr/>
          <p:nvPr/>
        </p:nvCxnSpPr>
        <p:spPr>
          <a:xfrm flipV="1">
            <a:off x="9224682" y="3738283"/>
            <a:ext cx="178021" cy="92855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40147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of the session</a:t>
            </a:r>
            <a:endParaRPr lang="en-US" dirty="0"/>
          </a:p>
        </p:txBody>
      </p:sp>
      <p:sp>
        <p:nvSpPr>
          <p:cNvPr id="3" name="Content Placeholder 2"/>
          <p:cNvSpPr>
            <a:spLocks noGrp="1"/>
          </p:cNvSpPr>
          <p:nvPr>
            <p:ph idx="1"/>
          </p:nvPr>
        </p:nvSpPr>
        <p:spPr/>
        <p:txBody>
          <a:bodyPr>
            <a:normAutofit fontScale="92500" lnSpcReduction="10000"/>
          </a:bodyPr>
          <a:lstStyle/>
          <a:p>
            <a:pPr>
              <a:lnSpc>
                <a:spcPct val="100000"/>
              </a:lnSpc>
            </a:pPr>
            <a:endParaRPr lang="en-US" dirty="0"/>
          </a:p>
          <a:p>
            <a:pPr>
              <a:lnSpc>
                <a:spcPct val="100000"/>
              </a:lnSpc>
            </a:pPr>
            <a:r>
              <a:rPr lang="en-US" dirty="0" smtClean="0"/>
              <a:t>During the June 2016 Sydney </a:t>
            </a:r>
            <a:r>
              <a:rPr lang="en-US" dirty="0" err="1" smtClean="0"/>
              <a:t>Atlassian</a:t>
            </a:r>
            <a:r>
              <a:rPr lang="en-US" dirty="0" smtClean="0"/>
              <a:t> </a:t>
            </a:r>
            <a:r>
              <a:rPr lang="en-US" dirty="0" err="1" smtClean="0"/>
              <a:t>DevOps</a:t>
            </a:r>
            <a:r>
              <a:rPr lang="en-US" dirty="0" smtClean="0"/>
              <a:t> </a:t>
            </a:r>
            <a:r>
              <a:rPr lang="en-US" dirty="0" err="1" smtClean="0"/>
              <a:t>meetup</a:t>
            </a:r>
            <a:r>
              <a:rPr lang="en-US" dirty="0" smtClean="0"/>
              <a:t> there was a request from group members to explain common integration points between tools with examples.</a:t>
            </a:r>
          </a:p>
          <a:p>
            <a:pPr>
              <a:lnSpc>
                <a:spcPct val="100000"/>
              </a:lnSpc>
            </a:pPr>
            <a:r>
              <a:rPr lang="en-US" dirty="0" smtClean="0"/>
              <a:t>There is plenty of information available online explaining ”how” to update configuration and link tools within the </a:t>
            </a:r>
            <a:r>
              <a:rPr lang="en-US" dirty="0" err="1" smtClean="0"/>
              <a:t>Atlassian</a:t>
            </a:r>
            <a:r>
              <a:rPr lang="en-US" dirty="0" smtClean="0"/>
              <a:t> Suite together.  </a:t>
            </a:r>
          </a:p>
          <a:p>
            <a:pPr>
              <a:lnSpc>
                <a:spcPct val="100000"/>
              </a:lnSpc>
            </a:pPr>
            <a:r>
              <a:rPr lang="en-US" dirty="0" smtClean="0"/>
              <a:t>This session will focus on a subset of the </a:t>
            </a:r>
            <a:r>
              <a:rPr lang="en-US" dirty="0" err="1" smtClean="0"/>
              <a:t>Atlassian</a:t>
            </a:r>
            <a:r>
              <a:rPr lang="en-US" dirty="0" smtClean="0"/>
              <a:t> tools available and provide an opinionated view on “why” the integration points demonstrated add value for teams during the SDLC of an application.</a:t>
            </a:r>
          </a:p>
          <a:p>
            <a:pPr>
              <a:lnSpc>
                <a:spcPct val="100000"/>
              </a:lnSpc>
            </a:pPr>
            <a:endParaRPr lang="en-US" dirty="0" smtClean="0"/>
          </a:p>
          <a:p>
            <a:pPr>
              <a:lnSpc>
                <a:spcPct val="100000"/>
              </a:lnSpc>
            </a:pPr>
            <a:r>
              <a:rPr lang="en-US" dirty="0" smtClean="0"/>
              <a:t>The session should:</a:t>
            </a:r>
          </a:p>
          <a:p>
            <a:pPr lvl="1">
              <a:lnSpc>
                <a:spcPct val="100000"/>
              </a:lnSpc>
              <a:buFont typeface="Wingdings" charset="2"/>
              <a:buChar char="§"/>
            </a:pPr>
            <a:r>
              <a:rPr lang="en-US" sz="2000" dirty="0" smtClean="0"/>
              <a:t> provide some context for the integration ecosystem for </a:t>
            </a:r>
            <a:r>
              <a:rPr lang="en-US" sz="2000" dirty="0" err="1" smtClean="0"/>
              <a:t>Atlassian</a:t>
            </a:r>
            <a:r>
              <a:rPr lang="en-US" sz="2000" dirty="0" smtClean="0"/>
              <a:t> tools </a:t>
            </a:r>
          </a:p>
          <a:p>
            <a:pPr lvl="1">
              <a:lnSpc>
                <a:spcPct val="100000"/>
              </a:lnSpc>
              <a:buFont typeface="Wingdings" charset="2"/>
              <a:buChar char="§"/>
            </a:pPr>
            <a:r>
              <a:rPr lang="en-US" sz="2000" dirty="0" smtClean="0"/>
              <a:t> encourage you to make your usage of the tools more enjoyable and/or productive</a:t>
            </a:r>
            <a:endParaRPr lang="en-US" sz="2000" dirty="0"/>
          </a:p>
        </p:txBody>
      </p:sp>
    </p:spTree>
    <p:extLst>
      <p:ext uri="{BB962C8B-B14F-4D97-AF65-F5344CB8AC3E}">
        <p14:creationId xmlns:p14="http://schemas.microsoft.com/office/powerpoint/2010/main" val="4087511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145" y="1964377"/>
            <a:ext cx="7474669" cy="4178548"/>
          </a:xfrm>
          <a:prstGeom prst="rect">
            <a:avLst/>
          </a:prstGeom>
        </p:spPr>
      </p:pic>
      <p:sp>
        <p:nvSpPr>
          <p:cNvPr id="2" name="Title 1"/>
          <p:cNvSpPr>
            <a:spLocks noGrp="1"/>
          </p:cNvSpPr>
          <p:nvPr>
            <p:ph type="title"/>
          </p:nvPr>
        </p:nvSpPr>
        <p:spPr/>
        <p:txBody>
          <a:bodyPr/>
          <a:lstStyle/>
          <a:p>
            <a:r>
              <a:rPr lang="en-US" dirty="0" err="1" smtClean="0"/>
              <a:t>HipChat</a:t>
            </a:r>
            <a:r>
              <a:rPr lang="en-US" dirty="0" smtClean="0"/>
              <a:t> and JIRA</a:t>
            </a:r>
            <a:endParaRPr lang="en-US" sz="2800"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a:p>
        </p:txBody>
      </p:sp>
      <p:sp>
        <p:nvSpPr>
          <p:cNvPr id="9" name="Rectangle 8"/>
          <p:cNvSpPr/>
          <p:nvPr/>
        </p:nvSpPr>
        <p:spPr>
          <a:xfrm>
            <a:off x="5166083" y="3334432"/>
            <a:ext cx="3157977" cy="15065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5221748" y="3349023"/>
            <a:ext cx="3208335" cy="1477328"/>
          </a:xfrm>
          <a:prstGeom prst="rect">
            <a:avLst/>
          </a:prstGeom>
          <a:noFill/>
        </p:spPr>
        <p:txBody>
          <a:bodyPr wrap="square" rtlCol="0">
            <a:spAutoFit/>
          </a:bodyPr>
          <a:lstStyle/>
          <a:p>
            <a:r>
              <a:rPr lang="en-US" dirty="0" smtClean="0">
                <a:solidFill>
                  <a:schemeClr val="bg1"/>
                </a:solidFill>
              </a:rPr>
              <a:t>In this case the glance is displaying the tickets which it has been configured to show and it is straight  forward to edit what you see here.</a:t>
            </a:r>
            <a:endParaRPr lang="en-US" dirty="0" smtClean="0">
              <a:solidFill>
                <a:schemeClr val="bg1"/>
              </a:solidFill>
            </a:endParaRPr>
          </a:p>
        </p:txBody>
      </p:sp>
      <p:cxnSp>
        <p:nvCxnSpPr>
          <p:cNvPr id="17" name="Straight Arrow Connector 16"/>
          <p:cNvCxnSpPr/>
          <p:nvPr/>
        </p:nvCxnSpPr>
        <p:spPr>
          <a:xfrm flipV="1">
            <a:off x="8288061" y="2635624"/>
            <a:ext cx="506315" cy="1411942"/>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3207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2987" y="2009503"/>
            <a:ext cx="7386985" cy="4134659"/>
          </a:xfrm>
          <a:prstGeom prst="rect">
            <a:avLst/>
          </a:prstGeom>
        </p:spPr>
      </p:pic>
      <p:sp>
        <p:nvSpPr>
          <p:cNvPr id="2" name="Title 1"/>
          <p:cNvSpPr>
            <a:spLocks noGrp="1"/>
          </p:cNvSpPr>
          <p:nvPr>
            <p:ph type="title"/>
          </p:nvPr>
        </p:nvSpPr>
        <p:spPr/>
        <p:txBody>
          <a:bodyPr/>
          <a:lstStyle/>
          <a:p>
            <a:r>
              <a:rPr lang="en-US" dirty="0" err="1" smtClean="0"/>
              <a:t>HipChat</a:t>
            </a:r>
            <a:r>
              <a:rPr lang="en-US" dirty="0" smtClean="0"/>
              <a:t> and Bamboo</a:t>
            </a:r>
            <a:endParaRPr lang="en-US" sz="2800"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a:p>
        </p:txBody>
      </p:sp>
      <p:sp>
        <p:nvSpPr>
          <p:cNvPr id="9" name="Rectangle 8"/>
          <p:cNvSpPr/>
          <p:nvPr/>
        </p:nvSpPr>
        <p:spPr>
          <a:xfrm>
            <a:off x="8216154" y="4652243"/>
            <a:ext cx="3576918" cy="15065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8285501" y="4694433"/>
            <a:ext cx="3576918" cy="1477328"/>
          </a:xfrm>
          <a:prstGeom prst="rect">
            <a:avLst/>
          </a:prstGeom>
          <a:noFill/>
        </p:spPr>
        <p:txBody>
          <a:bodyPr wrap="square" rtlCol="0">
            <a:spAutoFit/>
          </a:bodyPr>
          <a:lstStyle/>
          <a:p>
            <a:r>
              <a:rPr lang="en-US" dirty="0" smtClean="0">
                <a:solidFill>
                  <a:schemeClr val="bg1"/>
                </a:solidFill>
              </a:rPr>
              <a:t>Build, test and deployment statuses can be shown within</a:t>
            </a:r>
            <a:r>
              <a:rPr lang="en-US" dirty="0" smtClean="0">
                <a:solidFill>
                  <a:schemeClr val="bg1"/>
                </a:solidFill>
              </a:rPr>
              <a:t> </a:t>
            </a:r>
            <a:r>
              <a:rPr lang="en-US" dirty="0" err="1" smtClean="0">
                <a:solidFill>
                  <a:schemeClr val="bg1"/>
                </a:solidFill>
              </a:rPr>
              <a:t>HipChat</a:t>
            </a:r>
            <a:r>
              <a:rPr lang="en-US" dirty="0" smtClean="0">
                <a:solidFill>
                  <a:schemeClr val="bg1"/>
                </a:solidFill>
              </a:rPr>
              <a:t>.  Specific users can be mentioned and  you can customize notifications using the </a:t>
            </a:r>
            <a:r>
              <a:rPr lang="en-US" dirty="0" err="1" smtClean="0">
                <a:solidFill>
                  <a:schemeClr val="bg1"/>
                </a:solidFill>
              </a:rPr>
              <a:t>HipChat</a:t>
            </a:r>
            <a:r>
              <a:rPr lang="en-US" dirty="0" smtClean="0">
                <a:solidFill>
                  <a:schemeClr val="bg1"/>
                </a:solidFill>
              </a:rPr>
              <a:t> API</a:t>
            </a:r>
            <a:r>
              <a:rPr lang="is-IS" dirty="0" smtClean="0">
                <a:solidFill>
                  <a:schemeClr val="bg1"/>
                </a:solidFill>
              </a:rPr>
              <a:t>….</a:t>
            </a:r>
            <a:endParaRPr lang="en-US" dirty="0" smtClean="0">
              <a:solidFill>
                <a:schemeClr val="bg1"/>
              </a:solidFill>
            </a:endParaRPr>
          </a:p>
        </p:txBody>
      </p:sp>
      <p:cxnSp>
        <p:nvCxnSpPr>
          <p:cNvPr id="17" name="Straight Arrow Connector 16"/>
          <p:cNvCxnSpPr/>
          <p:nvPr/>
        </p:nvCxnSpPr>
        <p:spPr>
          <a:xfrm flipH="1" flipV="1">
            <a:off x="6661995" y="3334871"/>
            <a:ext cx="2562687" cy="133196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6665632" y="4283750"/>
            <a:ext cx="1740862" cy="77234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4827494" y="5792094"/>
            <a:ext cx="3458007" cy="18253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04293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next?</a:t>
            </a:r>
            <a:endParaRPr lang="en-US" dirty="0"/>
          </a:p>
        </p:txBody>
      </p:sp>
      <p:sp>
        <p:nvSpPr>
          <p:cNvPr id="3" name="Content Placeholder 2"/>
          <p:cNvSpPr>
            <a:spLocks noGrp="1"/>
          </p:cNvSpPr>
          <p:nvPr>
            <p:ph idx="1"/>
          </p:nvPr>
        </p:nvSpPr>
        <p:spPr/>
        <p:txBody>
          <a:bodyPr>
            <a:normAutofit/>
          </a:bodyPr>
          <a:lstStyle/>
          <a:p>
            <a:pPr>
              <a:lnSpc>
                <a:spcPct val="100000"/>
              </a:lnSpc>
            </a:pPr>
            <a:endParaRPr lang="en-US" dirty="0"/>
          </a:p>
          <a:p>
            <a:pPr>
              <a:lnSpc>
                <a:spcPct val="100000"/>
              </a:lnSpc>
            </a:pPr>
            <a:r>
              <a:rPr lang="en-US" dirty="0" smtClean="0"/>
              <a:t>1. Try configuring some of these integrations if you haven’t done it before</a:t>
            </a:r>
          </a:p>
          <a:p>
            <a:pPr>
              <a:lnSpc>
                <a:spcPct val="100000"/>
              </a:lnSpc>
            </a:pPr>
            <a:r>
              <a:rPr lang="en-US" dirty="0" smtClean="0"/>
              <a:t>2. Work out what steps of common processes you believe would be valuable to automate using Bamboo (tip: you could automate infrastructure orchestration or run lean integration test suites) </a:t>
            </a:r>
          </a:p>
          <a:p>
            <a:pPr>
              <a:lnSpc>
                <a:spcPct val="100000"/>
              </a:lnSpc>
            </a:pPr>
            <a:r>
              <a:rPr lang="en-US" dirty="0" smtClean="0"/>
              <a:t>3. Experiment with the APIs of the tools and find some opportunities to automate all the things!</a:t>
            </a:r>
          </a:p>
          <a:p>
            <a:pPr>
              <a:lnSpc>
                <a:spcPct val="100000"/>
              </a:lnSpc>
            </a:pPr>
            <a:endParaRPr lang="en-US" dirty="0" smtClean="0"/>
          </a:p>
          <a:p>
            <a:pPr algn="r">
              <a:lnSpc>
                <a:spcPct val="100000"/>
              </a:lnSpc>
            </a:pPr>
            <a:r>
              <a:rPr lang="en-US" b="1" dirty="0" smtClean="0"/>
              <a:t>And most importantly</a:t>
            </a:r>
            <a:r>
              <a:rPr lang="is-IS" b="1" dirty="0" smtClean="0"/>
              <a:t>….</a:t>
            </a:r>
            <a:endParaRPr lang="en-US" b="1" dirty="0"/>
          </a:p>
        </p:txBody>
      </p:sp>
    </p:spTree>
    <p:extLst>
      <p:ext uri="{BB962C8B-B14F-4D97-AF65-F5344CB8AC3E}">
        <p14:creationId xmlns:p14="http://schemas.microsoft.com/office/powerpoint/2010/main" val="16752697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7628" y="2442207"/>
            <a:ext cx="10058400" cy="1605358"/>
          </a:xfrm>
        </p:spPr>
        <p:txBody>
          <a:bodyPr/>
          <a:lstStyle/>
          <a:p>
            <a:pPr algn="ctr"/>
            <a:endParaRPr lang="en-US" sz="4000" dirty="0"/>
          </a:p>
        </p:txBody>
      </p:sp>
      <p:sp>
        <p:nvSpPr>
          <p:cNvPr id="12" name="TextBox 11"/>
          <p:cNvSpPr txBox="1"/>
          <p:nvPr/>
        </p:nvSpPr>
        <p:spPr>
          <a:xfrm>
            <a:off x="2810435" y="4733365"/>
            <a:ext cx="184731" cy="369332"/>
          </a:xfrm>
          <a:prstGeom prst="rect">
            <a:avLst/>
          </a:prstGeom>
          <a:noFill/>
        </p:spPr>
        <p:txBody>
          <a:bodyPr wrap="none" rtlCol="0">
            <a:spAutoFit/>
          </a:bodyPr>
          <a:lstStyle/>
          <a:p>
            <a:endParaRPr lang="en-US"/>
          </a:p>
        </p:txBody>
      </p:sp>
      <p:sp>
        <p:nvSpPr>
          <p:cNvPr id="10" name="Rectangle 9"/>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smtClean="0"/>
          </a:p>
          <a:p>
            <a:pPr algn="ctr"/>
            <a:endParaRPr lang="en-US" sz="4400" dirty="0"/>
          </a:p>
          <a:p>
            <a:pPr algn="ctr"/>
            <a:r>
              <a:rPr lang="en-US" sz="4400" dirty="0" smtClean="0"/>
              <a:t>Enjoy and share what you do</a:t>
            </a:r>
            <a:r>
              <a:rPr lang="is-IS" sz="4400" dirty="0" smtClean="0"/>
              <a:t>….</a:t>
            </a:r>
            <a:endParaRPr lang="en-US" sz="4400" dirty="0" smtClean="0"/>
          </a:p>
          <a:p>
            <a:pPr algn="ctr"/>
            <a:endParaRPr lang="en-US" sz="4400" dirty="0" smtClean="0"/>
          </a:p>
          <a:p>
            <a:pPr algn="ctr"/>
            <a:r>
              <a:rPr lang="en-US" sz="4400" dirty="0" smtClean="0">
                <a:solidFill>
                  <a:schemeClr val="bg1"/>
                </a:solidFill>
              </a:rPr>
              <a:t>I’m on Twitter: @</a:t>
            </a:r>
            <a:r>
              <a:rPr lang="en-US" sz="4400" dirty="0" err="1" smtClean="0">
                <a:solidFill>
                  <a:schemeClr val="bg1"/>
                </a:solidFill>
              </a:rPr>
              <a:t>dkcwd</a:t>
            </a:r>
            <a:endParaRPr lang="en-US" sz="4400" dirty="0" smtClean="0">
              <a:solidFill>
                <a:schemeClr val="bg1"/>
              </a:solidFill>
            </a:endParaRPr>
          </a:p>
          <a:p>
            <a:pPr algn="ctr"/>
            <a:r>
              <a:rPr lang="en-US" sz="2000" dirty="0" smtClean="0">
                <a:solidFill>
                  <a:schemeClr val="bg1"/>
                </a:solidFill>
              </a:rPr>
              <a:t>LinkedIn: </a:t>
            </a:r>
            <a:r>
              <a:rPr lang="en-US" sz="2000" dirty="0"/>
              <a:t>https://</a:t>
            </a:r>
            <a:r>
              <a:rPr lang="en-US" sz="2000" dirty="0" err="1" smtClean="0"/>
              <a:t>au.linkedin.com</a:t>
            </a:r>
            <a:r>
              <a:rPr lang="en-US" sz="2000" dirty="0" smtClean="0"/>
              <a:t>/in/</a:t>
            </a:r>
            <a:r>
              <a:rPr lang="en-US" sz="2000" dirty="0" err="1" smtClean="0"/>
              <a:t>daveclarkprofile</a:t>
            </a:r>
            <a:endParaRPr lang="en-US" sz="2000" dirty="0" smtClean="0"/>
          </a:p>
          <a:p>
            <a:pPr algn="ctr"/>
            <a:endParaRPr lang="en-US" sz="2000" dirty="0" smtClean="0"/>
          </a:p>
          <a:p>
            <a:pPr algn="ctr"/>
            <a:endParaRPr lang="en-US" sz="4400" dirty="0" smtClean="0">
              <a:solidFill>
                <a:schemeClr val="bg1"/>
              </a:solidFill>
            </a:endParaRPr>
          </a:p>
        </p:txBody>
      </p:sp>
    </p:spTree>
    <p:extLst>
      <p:ext uri="{BB962C8B-B14F-4D97-AF65-F5344CB8AC3E}">
        <p14:creationId xmlns:p14="http://schemas.microsoft.com/office/powerpoint/2010/main" val="9519772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tools we’ll talk about in this session</a:t>
            </a:r>
            <a:endParaRPr lang="en-US" dirty="0"/>
          </a:p>
        </p:txBody>
      </p:sp>
      <p:sp>
        <p:nvSpPr>
          <p:cNvPr id="3" name="Content Placeholder 2"/>
          <p:cNvSpPr>
            <a:spLocks noGrp="1"/>
          </p:cNvSpPr>
          <p:nvPr>
            <p:ph idx="1"/>
          </p:nvPr>
        </p:nvSpPr>
        <p:spPr/>
        <p:txBody>
          <a:bodyPr>
            <a:normAutofit/>
          </a:bodyPr>
          <a:lstStyle/>
          <a:p>
            <a:endParaRPr lang="en-US" dirty="0"/>
          </a:p>
          <a:p>
            <a:r>
              <a:rPr lang="en-US" dirty="0" smtClean="0"/>
              <a:t>1. </a:t>
            </a:r>
            <a:r>
              <a:rPr lang="en-US" b="1" dirty="0" smtClean="0"/>
              <a:t>Confluence</a:t>
            </a:r>
            <a:r>
              <a:rPr lang="en-US" dirty="0" smtClean="0"/>
              <a:t> as source of truth for user stories, meeting notes and product decisions</a:t>
            </a:r>
          </a:p>
          <a:p>
            <a:r>
              <a:rPr lang="en-US" dirty="0" smtClean="0"/>
              <a:t>2. </a:t>
            </a:r>
            <a:r>
              <a:rPr lang="en-US" b="1" dirty="0" smtClean="0"/>
              <a:t>JIRA</a:t>
            </a:r>
            <a:r>
              <a:rPr lang="en-US" dirty="0" smtClean="0"/>
              <a:t> for managing all tasks related to user stories as part of the SDLC</a:t>
            </a:r>
          </a:p>
          <a:p>
            <a:r>
              <a:rPr lang="en-US" dirty="0" smtClean="0"/>
              <a:t>3. </a:t>
            </a:r>
            <a:r>
              <a:rPr lang="en-US" b="1" dirty="0" err="1" smtClean="0"/>
              <a:t>Bitbucket</a:t>
            </a:r>
            <a:r>
              <a:rPr lang="en-US" dirty="0" smtClean="0"/>
              <a:t> </a:t>
            </a:r>
            <a:r>
              <a:rPr lang="en-US" dirty="0"/>
              <a:t>for </a:t>
            </a:r>
            <a:r>
              <a:rPr lang="en-US" dirty="0" smtClean="0"/>
              <a:t>managing version control of application code</a:t>
            </a:r>
          </a:p>
          <a:p>
            <a:r>
              <a:rPr lang="en-US" dirty="0" smtClean="0"/>
              <a:t>4. </a:t>
            </a:r>
            <a:r>
              <a:rPr lang="en-US" b="1" dirty="0" smtClean="0"/>
              <a:t>Bamboo</a:t>
            </a:r>
            <a:r>
              <a:rPr lang="en-US" dirty="0" smtClean="0"/>
              <a:t> </a:t>
            </a:r>
            <a:r>
              <a:rPr lang="en-US" dirty="0"/>
              <a:t>for </a:t>
            </a:r>
            <a:r>
              <a:rPr lang="en-US" dirty="0" smtClean="0"/>
              <a:t>automating the building, testing and deployment of application code</a:t>
            </a:r>
          </a:p>
          <a:p>
            <a:r>
              <a:rPr lang="en-US" dirty="0" smtClean="0"/>
              <a:t>5. </a:t>
            </a:r>
            <a:r>
              <a:rPr lang="en-US" b="1" dirty="0" err="1" smtClean="0"/>
              <a:t>HipChat</a:t>
            </a:r>
            <a:r>
              <a:rPr lang="en-US" b="1" dirty="0" smtClean="0"/>
              <a:t> </a:t>
            </a:r>
            <a:r>
              <a:rPr lang="en-US" dirty="0" smtClean="0"/>
              <a:t>for enabling discussion around all of the above and triggering custom actions</a:t>
            </a:r>
          </a:p>
        </p:txBody>
      </p:sp>
    </p:spTree>
    <p:extLst>
      <p:ext uri="{BB962C8B-B14F-4D97-AF65-F5344CB8AC3E}">
        <p14:creationId xmlns:p14="http://schemas.microsoft.com/office/powerpoint/2010/main" val="10382224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keep in mind</a:t>
            </a:r>
            <a:r>
              <a:rPr lang="is-IS" dirty="0" smtClean="0"/>
              <a:t>….</a:t>
            </a:r>
            <a:endParaRPr lang="en-US" dirty="0"/>
          </a:p>
        </p:txBody>
      </p:sp>
      <p:sp>
        <p:nvSpPr>
          <p:cNvPr id="3" name="Content Placeholder 2"/>
          <p:cNvSpPr>
            <a:spLocks noGrp="1"/>
          </p:cNvSpPr>
          <p:nvPr>
            <p:ph idx="1"/>
          </p:nvPr>
        </p:nvSpPr>
        <p:spPr/>
        <p:txBody>
          <a:bodyPr>
            <a:normAutofit/>
          </a:bodyPr>
          <a:lstStyle/>
          <a:p>
            <a:pPr>
              <a:lnSpc>
                <a:spcPct val="100000"/>
              </a:lnSpc>
            </a:pPr>
            <a:endParaRPr lang="en-US" dirty="0"/>
          </a:p>
          <a:p>
            <a:pPr>
              <a:lnSpc>
                <a:spcPct val="100000"/>
              </a:lnSpc>
            </a:pPr>
            <a:r>
              <a:rPr lang="en-US" dirty="0" smtClean="0"/>
              <a:t>The examples in this session are opinionated for the purpose of explaining why the tools can add value during the SDLC.</a:t>
            </a:r>
          </a:p>
          <a:p>
            <a:pPr>
              <a:lnSpc>
                <a:spcPct val="100000"/>
              </a:lnSpc>
            </a:pPr>
            <a:endParaRPr lang="en-US" dirty="0"/>
          </a:p>
          <a:p>
            <a:pPr>
              <a:lnSpc>
                <a:spcPct val="100000"/>
              </a:lnSpc>
            </a:pPr>
            <a:r>
              <a:rPr lang="en-US" dirty="0" smtClean="0"/>
              <a:t>You may prefer a different approach and if so this session is a good place to share methodology and automation tips.</a:t>
            </a:r>
          </a:p>
          <a:p>
            <a:pPr>
              <a:lnSpc>
                <a:spcPct val="100000"/>
              </a:lnSpc>
            </a:pPr>
            <a:endParaRPr lang="en-US" dirty="0" smtClean="0"/>
          </a:p>
          <a:p>
            <a:pPr>
              <a:lnSpc>
                <a:spcPct val="100000"/>
              </a:lnSpc>
            </a:pPr>
            <a:r>
              <a:rPr lang="en-US" dirty="0" smtClean="0"/>
              <a:t>Some attendees may be less familiar with core features of the </a:t>
            </a:r>
            <a:r>
              <a:rPr lang="en-US" dirty="0" err="1" smtClean="0"/>
              <a:t>Atlassian</a:t>
            </a:r>
            <a:r>
              <a:rPr lang="en-US" dirty="0" smtClean="0"/>
              <a:t> Suite than you are, feel free to share your knowledge with them when it seems appropriate.</a:t>
            </a:r>
            <a:endParaRPr lang="en-US" dirty="0"/>
          </a:p>
          <a:p>
            <a:pPr>
              <a:lnSpc>
                <a:spcPct val="100000"/>
              </a:lnSpc>
            </a:pPr>
            <a:endParaRPr lang="en-US" dirty="0" smtClean="0"/>
          </a:p>
          <a:p>
            <a:pPr>
              <a:lnSpc>
                <a:spcPct val="100000"/>
              </a:lnSpc>
            </a:pPr>
            <a:endParaRPr lang="en-US" dirty="0" smtClean="0"/>
          </a:p>
        </p:txBody>
      </p:sp>
    </p:spTree>
    <p:extLst>
      <p:ext uri="{BB962C8B-B14F-4D97-AF65-F5344CB8AC3E}">
        <p14:creationId xmlns:p14="http://schemas.microsoft.com/office/powerpoint/2010/main" val="7752731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7628" y="2442207"/>
            <a:ext cx="10058400" cy="1605358"/>
          </a:xfrm>
        </p:spPr>
        <p:txBody>
          <a:bodyPr/>
          <a:lstStyle/>
          <a:p>
            <a:pPr algn="ctr"/>
            <a:endParaRPr lang="en-US" sz="4000" dirty="0"/>
          </a:p>
        </p:txBody>
      </p:sp>
      <p:sp>
        <p:nvSpPr>
          <p:cNvPr id="12" name="TextBox 11"/>
          <p:cNvSpPr txBox="1"/>
          <p:nvPr/>
        </p:nvSpPr>
        <p:spPr>
          <a:xfrm>
            <a:off x="2810435" y="4733365"/>
            <a:ext cx="184731" cy="369332"/>
          </a:xfrm>
          <a:prstGeom prst="rect">
            <a:avLst/>
          </a:prstGeom>
          <a:noFill/>
        </p:spPr>
        <p:txBody>
          <a:bodyPr wrap="none" rtlCol="0">
            <a:spAutoFit/>
          </a:bodyPr>
          <a:lstStyle/>
          <a:p>
            <a:endParaRPr lang="en-US"/>
          </a:p>
        </p:txBody>
      </p:sp>
      <p:sp>
        <p:nvSpPr>
          <p:cNvPr id="10" name="Rectangle 9"/>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smtClean="0"/>
          </a:p>
          <a:p>
            <a:pPr algn="ctr"/>
            <a:r>
              <a:rPr lang="en-US" sz="4800" dirty="0" smtClean="0"/>
              <a:t>An opinionated example using Confluence</a:t>
            </a:r>
            <a:r>
              <a:rPr lang="is-IS" sz="4800" dirty="0" smtClean="0"/>
              <a:t>....</a:t>
            </a:r>
            <a:r>
              <a:rPr lang="en-US" sz="4800" dirty="0"/>
              <a:t/>
            </a:r>
            <a:br>
              <a:rPr lang="en-US" sz="4800" dirty="0"/>
            </a:br>
            <a:endParaRPr lang="en-US" sz="2800" dirty="0">
              <a:solidFill>
                <a:schemeClr val="bg1"/>
              </a:solidFill>
            </a:endParaRPr>
          </a:p>
        </p:txBody>
      </p:sp>
    </p:spTree>
    <p:extLst>
      <p:ext uri="{BB962C8B-B14F-4D97-AF65-F5344CB8AC3E}">
        <p14:creationId xmlns:p14="http://schemas.microsoft.com/office/powerpoint/2010/main" val="7420881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382" y="1872628"/>
            <a:ext cx="7558195" cy="4219992"/>
          </a:xfrm>
          <a:prstGeom prst="rect">
            <a:avLst/>
          </a:prstGeom>
        </p:spPr>
      </p:pic>
      <p:sp>
        <p:nvSpPr>
          <p:cNvPr id="2" name="Title 1"/>
          <p:cNvSpPr>
            <a:spLocks noGrp="1"/>
          </p:cNvSpPr>
          <p:nvPr>
            <p:ph type="title"/>
          </p:nvPr>
        </p:nvSpPr>
        <p:spPr/>
        <p:txBody>
          <a:bodyPr/>
          <a:lstStyle/>
          <a:p>
            <a:r>
              <a:rPr lang="en-US" dirty="0" smtClean="0"/>
              <a:t>Confluence and JIRA</a:t>
            </a:r>
            <a:endParaRPr lang="en-US" sz="2800"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a:p>
        </p:txBody>
      </p:sp>
      <p:sp>
        <p:nvSpPr>
          <p:cNvPr id="9" name="Rectangle 8"/>
          <p:cNvSpPr/>
          <p:nvPr/>
        </p:nvSpPr>
        <p:spPr>
          <a:xfrm>
            <a:off x="9259970" y="2524169"/>
            <a:ext cx="2514860" cy="27336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9259970" y="2570860"/>
            <a:ext cx="2526664" cy="2585323"/>
          </a:xfrm>
          <a:prstGeom prst="rect">
            <a:avLst/>
          </a:prstGeom>
          <a:noFill/>
        </p:spPr>
        <p:txBody>
          <a:bodyPr wrap="square" rtlCol="0">
            <a:spAutoFit/>
          </a:bodyPr>
          <a:lstStyle/>
          <a:p>
            <a:r>
              <a:rPr lang="en-US" dirty="0" smtClean="0">
                <a:solidFill>
                  <a:schemeClr val="bg1"/>
                </a:solidFill>
              </a:rPr>
              <a:t>In this custom template, details including all applicable designs, acceptance criteria and field validation are captured for each story. Let’s scroll down and see where a JIRA integration is involved on the page</a:t>
            </a:r>
            <a:r>
              <a:rPr lang="is-IS" dirty="0" smtClean="0">
                <a:solidFill>
                  <a:schemeClr val="bg1"/>
                </a:solidFill>
              </a:rPr>
              <a:t>.</a:t>
            </a:r>
            <a:endParaRPr lang="en-US" dirty="0" smtClean="0">
              <a:solidFill>
                <a:schemeClr val="bg1"/>
              </a:solidFill>
            </a:endParaRPr>
          </a:p>
        </p:txBody>
      </p:sp>
      <p:cxnSp>
        <p:nvCxnSpPr>
          <p:cNvPr id="18" name="Straight Arrow Connector 17"/>
          <p:cNvCxnSpPr/>
          <p:nvPr/>
        </p:nvCxnSpPr>
        <p:spPr>
          <a:xfrm flipH="1" flipV="1">
            <a:off x="6091518" y="2430039"/>
            <a:ext cx="3181899" cy="14082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6082554" y="4182633"/>
            <a:ext cx="3181899" cy="14082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5082988" y="4961965"/>
            <a:ext cx="4199396" cy="132452"/>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4397188" y="2779365"/>
            <a:ext cx="4885196" cy="7955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82441" y="1861328"/>
            <a:ext cx="2007480" cy="42312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3" name="TextBox 42"/>
          <p:cNvSpPr txBox="1"/>
          <p:nvPr/>
        </p:nvSpPr>
        <p:spPr>
          <a:xfrm>
            <a:off x="292408" y="1861328"/>
            <a:ext cx="1987545" cy="4247317"/>
          </a:xfrm>
          <a:prstGeom prst="rect">
            <a:avLst/>
          </a:prstGeom>
          <a:noFill/>
        </p:spPr>
        <p:txBody>
          <a:bodyPr wrap="square" rtlCol="0">
            <a:spAutoFit/>
          </a:bodyPr>
          <a:lstStyle/>
          <a:p>
            <a:r>
              <a:rPr lang="en-US" dirty="0" smtClean="0">
                <a:solidFill>
                  <a:schemeClr val="bg1"/>
                </a:solidFill>
              </a:rPr>
              <a:t>There are plenty of ways you can use Confluence as a source of truth for application features and product decisions.  The template shown here is a custom one which was created for this session using the Confluence “Space tools” template designer</a:t>
            </a:r>
            <a:endParaRPr lang="en-US" dirty="0" smtClean="0">
              <a:solidFill>
                <a:schemeClr val="bg1"/>
              </a:solidFill>
            </a:endParaRPr>
          </a:p>
        </p:txBody>
      </p:sp>
      <p:cxnSp>
        <p:nvCxnSpPr>
          <p:cNvPr id="44" name="Straight Arrow Connector 43"/>
          <p:cNvCxnSpPr/>
          <p:nvPr/>
        </p:nvCxnSpPr>
        <p:spPr>
          <a:xfrm>
            <a:off x="2266638" y="5593976"/>
            <a:ext cx="354622" cy="321863"/>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01857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829" y="1872629"/>
            <a:ext cx="7539441" cy="4219992"/>
          </a:xfrm>
          <a:prstGeom prst="rect">
            <a:avLst/>
          </a:prstGeom>
        </p:spPr>
      </p:pic>
      <p:sp>
        <p:nvSpPr>
          <p:cNvPr id="2" name="Title 1"/>
          <p:cNvSpPr>
            <a:spLocks noGrp="1"/>
          </p:cNvSpPr>
          <p:nvPr>
            <p:ph type="title"/>
          </p:nvPr>
        </p:nvSpPr>
        <p:spPr/>
        <p:txBody>
          <a:bodyPr/>
          <a:lstStyle/>
          <a:p>
            <a:r>
              <a:rPr lang="en-US" dirty="0" smtClean="0"/>
              <a:t>Confluence and JIRA</a:t>
            </a:r>
            <a:endParaRPr lang="en-US" sz="2800"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a:p>
        </p:txBody>
      </p:sp>
      <p:sp>
        <p:nvSpPr>
          <p:cNvPr id="9" name="Rectangle 8"/>
          <p:cNvSpPr/>
          <p:nvPr/>
        </p:nvSpPr>
        <p:spPr>
          <a:xfrm>
            <a:off x="438829" y="2641793"/>
            <a:ext cx="2514860" cy="21453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465723" y="2688485"/>
            <a:ext cx="2526664" cy="2031325"/>
          </a:xfrm>
          <a:prstGeom prst="rect">
            <a:avLst/>
          </a:prstGeom>
          <a:noFill/>
        </p:spPr>
        <p:txBody>
          <a:bodyPr wrap="square" rtlCol="0">
            <a:spAutoFit/>
          </a:bodyPr>
          <a:lstStyle/>
          <a:p>
            <a:r>
              <a:rPr lang="en-US" dirty="0" smtClean="0">
                <a:solidFill>
                  <a:schemeClr val="bg1"/>
                </a:solidFill>
              </a:rPr>
              <a:t>When we edit the page it is possible to create and display new JIRA tickets as well as display existing one by using the option to “insert” them in the page.</a:t>
            </a:r>
            <a:endParaRPr lang="en-US" dirty="0" smtClean="0">
              <a:solidFill>
                <a:schemeClr val="bg1"/>
              </a:solidFill>
            </a:endParaRPr>
          </a:p>
        </p:txBody>
      </p:sp>
      <p:cxnSp>
        <p:nvCxnSpPr>
          <p:cNvPr id="39" name="Straight Arrow Connector 38"/>
          <p:cNvCxnSpPr/>
          <p:nvPr/>
        </p:nvCxnSpPr>
        <p:spPr>
          <a:xfrm>
            <a:off x="2953689" y="4276166"/>
            <a:ext cx="1093876" cy="9412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2944725" y="4442013"/>
            <a:ext cx="1093876" cy="9412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935761" y="4607860"/>
            <a:ext cx="1093876" cy="9412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7287666" y="1872629"/>
            <a:ext cx="2797628" cy="43668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9918" y="3263104"/>
            <a:ext cx="2410352" cy="2818454"/>
          </a:xfrm>
          <a:prstGeom prst="rect">
            <a:avLst/>
          </a:prstGeom>
        </p:spPr>
      </p:pic>
      <p:sp>
        <p:nvSpPr>
          <p:cNvPr id="22" name="TextBox 21"/>
          <p:cNvSpPr txBox="1"/>
          <p:nvPr/>
        </p:nvSpPr>
        <p:spPr>
          <a:xfrm>
            <a:off x="7413947" y="1962014"/>
            <a:ext cx="2711688" cy="1200329"/>
          </a:xfrm>
          <a:prstGeom prst="rect">
            <a:avLst/>
          </a:prstGeom>
          <a:noFill/>
        </p:spPr>
        <p:txBody>
          <a:bodyPr wrap="square" rtlCol="0">
            <a:spAutoFit/>
          </a:bodyPr>
          <a:lstStyle/>
          <a:p>
            <a:r>
              <a:rPr lang="en-US" dirty="0" smtClean="0">
                <a:solidFill>
                  <a:schemeClr val="bg1"/>
                </a:solidFill>
              </a:rPr>
              <a:t>The “+” symbol reveals a dropdown option to allow you to create/search for issues to include</a:t>
            </a:r>
            <a:endParaRPr lang="en-US" dirty="0" smtClean="0">
              <a:solidFill>
                <a:schemeClr val="bg1"/>
              </a:solidFill>
            </a:endParaRPr>
          </a:p>
        </p:txBody>
      </p:sp>
    </p:spTree>
    <p:extLst>
      <p:ext uri="{BB962C8B-B14F-4D97-AF65-F5344CB8AC3E}">
        <p14:creationId xmlns:p14="http://schemas.microsoft.com/office/powerpoint/2010/main" val="18815341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4977" y="1877948"/>
            <a:ext cx="7929937" cy="4099520"/>
          </a:xfrm>
          <a:prstGeom prst="rect">
            <a:avLst/>
          </a:prstGeom>
        </p:spPr>
      </p:pic>
      <p:sp>
        <p:nvSpPr>
          <p:cNvPr id="2" name="Title 1"/>
          <p:cNvSpPr>
            <a:spLocks noGrp="1"/>
          </p:cNvSpPr>
          <p:nvPr>
            <p:ph type="title"/>
          </p:nvPr>
        </p:nvSpPr>
        <p:spPr/>
        <p:txBody>
          <a:bodyPr/>
          <a:lstStyle/>
          <a:p>
            <a:r>
              <a:rPr lang="en-US" dirty="0" smtClean="0"/>
              <a:t>Confluence and JIRA</a:t>
            </a:r>
            <a:endParaRPr lang="en-US" sz="2800"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a:p>
        </p:txBody>
      </p:sp>
      <p:sp>
        <p:nvSpPr>
          <p:cNvPr id="9" name="Rectangle 8"/>
          <p:cNvSpPr/>
          <p:nvPr/>
        </p:nvSpPr>
        <p:spPr>
          <a:xfrm>
            <a:off x="389705" y="4245392"/>
            <a:ext cx="2514860" cy="17320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389705" y="4386213"/>
            <a:ext cx="2526664" cy="1477328"/>
          </a:xfrm>
          <a:prstGeom prst="rect">
            <a:avLst/>
          </a:prstGeom>
          <a:noFill/>
        </p:spPr>
        <p:txBody>
          <a:bodyPr wrap="square" rtlCol="0">
            <a:spAutoFit/>
          </a:bodyPr>
          <a:lstStyle/>
          <a:p>
            <a:r>
              <a:rPr lang="en-US" dirty="0" smtClean="0">
                <a:solidFill>
                  <a:schemeClr val="bg1"/>
                </a:solidFill>
              </a:rPr>
              <a:t>Where the ticket has been mentioned in a Confluence document, it should be reflected in the “Issue links” section</a:t>
            </a:r>
            <a:endParaRPr lang="en-US" dirty="0" smtClean="0">
              <a:solidFill>
                <a:schemeClr val="bg1"/>
              </a:solidFill>
            </a:endParaRPr>
          </a:p>
        </p:txBody>
      </p:sp>
      <p:cxnSp>
        <p:nvCxnSpPr>
          <p:cNvPr id="18" name="Straight Arrow Connector 17"/>
          <p:cNvCxnSpPr/>
          <p:nvPr/>
        </p:nvCxnSpPr>
        <p:spPr>
          <a:xfrm flipV="1">
            <a:off x="2864224" y="4973405"/>
            <a:ext cx="2151530" cy="35163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523929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14064</TotalTime>
  <Words>1270</Words>
  <Application>Microsoft Macintosh PowerPoint</Application>
  <PresentationFormat>Widescreen</PresentationFormat>
  <Paragraphs>139</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Calibri</vt:lpstr>
      <vt:lpstr>Calibri Light</vt:lpstr>
      <vt:lpstr>Wingdings</vt:lpstr>
      <vt:lpstr>Retrospect</vt:lpstr>
      <vt:lpstr>PowerPoint Presentation</vt:lpstr>
      <vt:lpstr>PowerPoint Presentation</vt:lpstr>
      <vt:lpstr>Purpose of the session</vt:lpstr>
      <vt:lpstr>The tools we’ll talk about in this session</vt:lpstr>
      <vt:lpstr>Let’s keep in mind….</vt:lpstr>
      <vt:lpstr>PowerPoint Presentation</vt:lpstr>
      <vt:lpstr>Confluence and JIRA</vt:lpstr>
      <vt:lpstr>Confluence and JIRA</vt:lpstr>
      <vt:lpstr>Confluence and JIRA</vt:lpstr>
      <vt:lpstr>Bitbucket and JIRA</vt:lpstr>
      <vt:lpstr>Bitbucket and JIRA</vt:lpstr>
      <vt:lpstr>Bitbucket and JIRA</vt:lpstr>
      <vt:lpstr>Bitbucket and JIRA</vt:lpstr>
      <vt:lpstr>PowerPoint Presentation</vt:lpstr>
      <vt:lpstr>Introducing Bamboo</vt:lpstr>
      <vt:lpstr>So hang on…what does Bamboo do?</vt:lpstr>
      <vt:lpstr>Build, Test, Deploy</vt:lpstr>
      <vt:lpstr>Build, Test, Deploy</vt:lpstr>
      <vt:lpstr>Build, Test, Deploy</vt:lpstr>
      <vt:lpstr>New build plans</vt:lpstr>
      <vt:lpstr>Making changes to a build plan</vt:lpstr>
      <vt:lpstr>Configuring tasks related to a build</vt:lpstr>
      <vt:lpstr>Configuring tasks related to a build</vt:lpstr>
      <vt:lpstr>Ok so what about notifications?</vt:lpstr>
      <vt:lpstr>PowerPoint Presentation</vt:lpstr>
      <vt:lpstr>HipChat and JIRA</vt:lpstr>
      <vt:lpstr>HipChat and JIRA</vt:lpstr>
      <vt:lpstr>HipChat and JIRA</vt:lpstr>
      <vt:lpstr>HipChat and JIRA</vt:lpstr>
      <vt:lpstr>HipChat and JIRA</vt:lpstr>
      <vt:lpstr>HipChat and Bamboo</vt:lpstr>
      <vt:lpstr>What next?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The Ambassador Pattern with Docker</dc:title>
  <dc:creator>Dave Clark</dc:creator>
  <cp:lastModifiedBy>Dave Clark</cp:lastModifiedBy>
  <cp:revision>159</cp:revision>
  <dcterms:created xsi:type="dcterms:W3CDTF">2016-04-13T03:00:46Z</dcterms:created>
  <dcterms:modified xsi:type="dcterms:W3CDTF">2016-08-04T07:35:45Z</dcterms:modified>
</cp:coreProperties>
</file>